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3"/>
  </p:notesMasterIdLst>
  <p:sldIdLst>
    <p:sldId id="488" r:id="rId2"/>
    <p:sldId id="1574" r:id="rId3"/>
    <p:sldId id="993" r:id="rId4"/>
    <p:sldId id="1691" r:id="rId5"/>
    <p:sldId id="995" r:id="rId6"/>
    <p:sldId id="996" r:id="rId7"/>
    <p:sldId id="997" r:id="rId8"/>
    <p:sldId id="1004" r:id="rId9"/>
    <p:sldId id="1005" r:id="rId10"/>
    <p:sldId id="1026" r:id="rId11"/>
    <p:sldId id="1567" r:id="rId12"/>
    <p:sldId id="1568" r:id="rId13"/>
    <p:sldId id="1562" r:id="rId14"/>
    <p:sldId id="1008" r:id="rId15"/>
    <p:sldId id="1010" r:id="rId16"/>
    <p:sldId id="1009" r:id="rId17"/>
    <p:sldId id="1027" r:id="rId18"/>
    <p:sldId id="1082" r:id="rId19"/>
    <p:sldId id="1011" r:id="rId20"/>
    <p:sldId id="1015" r:id="rId21"/>
    <p:sldId id="1022" r:id="rId22"/>
    <p:sldId id="1563" r:id="rId23"/>
    <p:sldId id="1014" r:id="rId24"/>
    <p:sldId id="1135" r:id="rId25"/>
    <p:sldId id="1134" r:id="rId26"/>
    <p:sldId id="1136" r:id="rId27"/>
    <p:sldId id="1133" r:id="rId28"/>
    <p:sldId id="1185" r:id="rId29"/>
    <p:sldId id="1083" r:id="rId30"/>
    <p:sldId id="1137" r:id="rId31"/>
    <p:sldId id="1138" r:id="rId32"/>
    <p:sldId id="1149" r:id="rId33"/>
    <p:sldId id="1152" r:id="rId34"/>
    <p:sldId id="1139" r:id="rId35"/>
    <p:sldId id="1012" r:id="rId36"/>
    <p:sldId id="1140" r:id="rId37"/>
    <p:sldId id="1141" r:id="rId38"/>
    <p:sldId id="1142" r:id="rId39"/>
    <p:sldId id="1143" r:id="rId40"/>
    <p:sldId id="1144" r:id="rId41"/>
    <p:sldId id="1145" r:id="rId42"/>
    <p:sldId id="1147" r:id="rId43"/>
    <p:sldId id="1148" r:id="rId44"/>
    <p:sldId id="1024" r:id="rId45"/>
    <p:sldId id="1186" r:id="rId46"/>
    <p:sldId id="1187" r:id="rId47"/>
    <p:sldId id="1020" r:id="rId48"/>
    <p:sldId id="1021" r:id="rId49"/>
    <p:sldId id="1029" r:id="rId50"/>
    <p:sldId id="1049" r:id="rId51"/>
    <p:sldId id="1084" r:id="rId52"/>
    <p:sldId id="1085" r:id="rId53"/>
    <p:sldId id="1050" r:id="rId54"/>
    <p:sldId id="1054" r:id="rId55"/>
    <p:sldId id="1121" r:id="rId56"/>
    <p:sldId id="1122" r:id="rId57"/>
    <p:sldId id="1692" r:id="rId58"/>
    <p:sldId id="1123" r:id="rId59"/>
    <p:sldId id="1124" r:id="rId60"/>
    <p:sldId id="1055" r:id="rId61"/>
    <p:sldId id="1056" r:id="rId62"/>
    <p:sldId id="1086" r:id="rId63"/>
    <p:sldId id="1051" r:id="rId64"/>
    <p:sldId id="1057" r:id="rId65"/>
    <p:sldId id="1063" r:id="rId66"/>
    <p:sldId id="1060" r:id="rId67"/>
    <p:sldId id="1068" r:id="rId68"/>
    <p:sldId id="1059" r:id="rId69"/>
    <p:sldId id="1062" r:id="rId70"/>
    <p:sldId id="1188" r:id="rId71"/>
    <p:sldId id="1065" r:id="rId72"/>
    <p:sldId id="1064" r:id="rId73"/>
    <p:sldId id="1061" r:id="rId74"/>
    <p:sldId id="1066" r:id="rId75"/>
    <p:sldId id="1071" r:id="rId76"/>
    <p:sldId id="1694" r:id="rId77"/>
    <p:sldId id="1693" r:id="rId78"/>
    <p:sldId id="1695" r:id="rId79"/>
    <p:sldId id="1077" r:id="rId80"/>
    <p:sldId id="1078" r:id="rId81"/>
    <p:sldId id="1080" r:id="rId82"/>
    <p:sldId id="1079" r:id="rId83"/>
    <p:sldId id="1081" r:id="rId84"/>
    <p:sldId id="1067" r:id="rId85"/>
    <p:sldId id="1087" r:id="rId86"/>
    <p:sldId id="1070" r:id="rId87"/>
    <p:sldId id="1069" r:id="rId88"/>
    <p:sldId id="1088" r:id="rId89"/>
    <p:sldId id="1193" r:id="rId90"/>
    <p:sldId id="1194" r:id="rId91"/>
    <p:sldId id="1028" r:id="rId92"/>
    <p:sldId id="1076" r:id="rId93"/>
    <p:sldId id="1098" r:id="rId94"/>
    <p:sldId id="1099" r:id="rId95"/>
    <p:sldId id="1100" r:id="rId96"/>
    <p:sldId id="1101" r:id="rId97"/>
    <p:sldId id="1097" r:id="rId98"/>
    <p:sldId id="1107" r:id="rId99"/>
    <p:sldId id="1108" r:id="rId100"/>
    <p:sldId id="1102" r:id="rId101"/>
    <p:sldId id="1103" r:id="rId102"/>
    <p:sldId id="1155" r:id="rId103"/>
    <p:sldId id="1156" r:id="rId104"/>
    <p:sldId id="1158" r:id="rId105"/>
    <p:sldId id="1159" r:id="rId106"/>
    <p:sldId id="1161" r:id="rId107"/>
    <p:sldId id="1190" r:id="rId108"/>
    <p:sldId id="1168" r:id="rId109"/>
    <p:sldId id="1569" r:id="rId110"/>
    <p:sldId id="1189" r:id="rId111"/>
    <p:sldId id="1169" r:id="rId112"/>
    <p:sldId id="1177" r:id="rId113"/>
    <p:sldId id="1178" r:id="rId114"/>
    <p:sldId id="1179" r:id="rId115"/>
    <p:sldId id="1180" r:id="rId116"/>
    <p:sldId id="1162" r:id="rId117"/>
    <p:sldId id="1164" r:id="rId118"/>
    <p:sldId id="1163" r:id="rId119"/>
    <p:sldId id="1171" r:id="rId120"/>
    <p:sldId id="1160" r:id="rId121"/>
    <p:sldId id="1174" r:id="rId122"/>
    <p:sldId id="1175" r:id="rId123"/>
    <p:sldId id="1176" r:id="rId124"/>
    <p:sldId id="1198" r:id="rId125"/>
    <p:sldId id="1173" r:id="rId126"/>
    <p:sldId id="1165" r:id="rId127"/>
    <p:sldId id="1553" r:id="rId128"/>
    <p:sldId id="1554" r:id="rId129"/>
    <p:sldId id="1546" r:id="rId130"/>
    <p:sldId id="1032" r:id="rId131"/>
    <p:sldId id="1033" r:id="rId132"/>
    <p:sldId id="1089" r:id="rId133"/>
    <p:sldId id="1090" r:id="rId134"/>
    <p:sldId id="1091" r:id="rId135"/>
    <p:sldId id="1094" r:id="rId136"/>
    <p:sldId id="1153" r:id="rId137"/>
    <p:sldId id="1154" r:id="rId138"/>
    <p:sldId id="1095" r:id="rId139"/>
    <p:sldId id="1039" r:id="rId140"/>
    <p:sldId id="1167" r:id="rId141"/>
    <p:sldId id="1104" r:id="rId142"/>
    <p:sldId id="1112" r:id="rId143"/>
    <p:sldId id="1110" r:id="rId144"/>
    <p:sldId id="1111" r:id="rId145"/>
    <p:sldId id="1109" r:id="rId146"/>
    <p:sldId id="1106" r:id="rId147"/>
    <p:sldId id="1113" r:id="rId148"/>
    <p:sldId id="1114" r:id="rId149"/>
    <p:sldId id="1040" r:id="rId150"/>
    <p:sldId id="1196" r:id="rId151"/>
    <p:sldId id="1131" r:id="rId152"/>
    <p:sldId id="1201" r:id="rId153"/>
    <p:sldId id="1195" r:id="rId154"/>
    <p:sldId id="1042" r:id="rId155"/>
    <p:sldId id="1197" r:id="rId156"/>
    <p:sldId id="1119" r:id="rId157"/>
    <p:sldId id="1115" r:id="rId158"/>
    <p:sldId id="1117" r:id="rId159"/>
    <p:sldId id="1116" r:id="rId160"/>
    <p:sldId id="1041" r:id="rId161"/>
    <p:sldId id="1118" r:id="rId162"/>
    <p:sldId id="1044" r:id="rId163"/>
    <p:sldId id="1125" r:id="rId164"/>
    <p:sldId id="1181" r:id="rId165"/>
    <p:sldId id="1184" r:id="rId166"/>
    <p:sldId id="1191" r:id="rId167"/>
    <p:sldId id="1183" r:id="rId168"/>
    <p:sldId id="1192" r:id="rId169"/>
    <p:sldId id="1536" r:id="rId170"/>
    <p:sldId id="1548" r:id="rId171"/>
    <p:sldId id="1550" r:id="rId172"/>
    <p:sldId id="1564" r:id="rId173"/>
    <p:sldId id="1565" r:id="rId174"/>
    <p:sldId id="1555" r:id="rId175"/>
    <p:sldId id="1541" r:id="rId176"/>
    <p:sldId id="1556" r:id="rId177"/>
    <p:sldId id="1557" r:id="rId178"/>
    <p:sldId id="1570" r:id="rId179"/>
    <p:sldId id="1549" r:id="rId180"/>
    <p:sldId id="1571" r:id="rId181"/>
    <p:sldId id="1543" r:id="rId182"/>
    <p:sldId id="1566" r:id="rId183"/>
    <p:sldId id="1560" r:id="rId184"/>
    <p:sldId id="1561" r:id="rId185"/>
    <p:sldId id="1559" r:id="rId186"/>
    <p:sldId id="1202" r:id="rId187"/>
    <p:sldId id="1572" r:id="rId188"/>
    <p:sldId id="1207" r:id="rId189"/>
    <p:sldId id="1206" r:id="rId190"/>
    <p:sldId id="1205" r:id="rId191"/>
    <p:sldId id="1575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FF06"/>
    <a:srgbClr val="8FE2FF"/>
    <a:srgbClr val="FF53DA"/>
    <a:srgbClr val="B3FFD5"/>
    <a:srgbClr val="BCB48A"/>
    <a:srgbClr val="FFA7EC"/>
    <a:srgbClr val="FFB7F0"/>
    <a:srgbClr val="B5A6CA"/>
    <a:srgbClr val="FFD44B"/>
    <a:srgbClr val="E6A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4" autoAdjust="0"/>
    <p:restoredTop sz="75778" autoAdjust="0"/>
  </p:normalViewPr>
  <p:slideViewPr>
    <p:cSldViewPr snapToGrid="0" snapToObjects="1">
      <p:cViewPr varScale="1">
        <p:scale>
          <a:sx n="87" d="100"/>
          <a:sy n="87" d="100"/>
        </p:scale>
        <p:origin x="2192" y="184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E4E7-4565-6A4D-80A5-4471200E046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287F-8B97-1B43-AF72-7B5379A8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Hi! Welcome to this talk on what it means to be a socio-technical developer.</a:t>
            </a:r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One </a:t>
            </a:r>
            <a:r>
              <a:rPr lang="nb-NO" dirty="0" err="1"/>
              <a:t>manifestation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Conways’ </a:t>
            </a:r>
            <a:r>
              <a:rPr lang="nb-NO" dirty="0" err="1"/>
              <a:t>law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have </a:t>
            </a:r>
            <a:r>
              <a:rPr lang="nb-NO" dirty="0" err="1"/>
              <a:t>heard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. </a:t>
            </a:r>
            <a:r>
              <a:rPr lang="nb-NO" dirty="0" err="1"/>
              <a:t>Conway’s</a:t>
            </a:r>
            <a:r>
              <a:rPr lang="nb-NO" dirty="0"/>
              <a:t> </a:t>
            </a:r>
            <a:r>
              <a:rPr lang="nb-NO" dirty="0" err="1"/>
              <a:t>law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observation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organizations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make systems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mirror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. The </a:t>
            </a:r>
            <a:r>
              <a:rPr lang="nb-NO" dirty="0" err="1"/>
              <a:t>famous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is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research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8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compilers</a:t>
            </a:r>
            <a:r>
              <a:rPr lang="nb-NO" dirty="0"/>
              <a:t>, </a:t>
            </a:r>
            <a:r>
              <a:rPr lang="nb-NO" dirty="0" err="1"/>
              <a:t>one</a:t>
            </a:r>
            <a:r>
              <a:rPr lang="nb-NO" dirty="0"/>
              <a:t> for COBOL and </a:t>
            </a:r>
            <a:r>
              <a:rPr lang="nb-NO" dirty="0" err="1"/>
              <a:t>one</a:t>
            </a:r>
            <a:r>
              <a:rPr lang="nb-NO" dirty="0"/>
              <a:t> for ALGOL.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assigned</a:t>
            </a:r>
            <a:r>
              <a:rPr lang="nb-NO" dirty="0"/>
              <a:t> 5 </a:t>
            </a:r>
            <a:r>
              <a:rPr lang="nb-NO" dirty="0" err="1"/>
              <a:t>people</a:t>
            </a:r>
            <a:r>
              <a:rPr lang="nb-NO" dirty="0"/>
              <a:t>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COBOL </a:t>
            </a:r>
            <a:r>
              <a:rPr lang="nb-NO" dirty="0" err="1"/>
              <a:t>compiler</a:t>
            </a:r>
            <a:r>
              <a:rPr lang="nb-NO" dirty="0"/>
              <a:t> and 3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ALGOL </a:t>
            </a:r>
            <a:r>
              <a:rPr lang="nb-NO" dirty="0" err="1"/>
              <a:t>compiler</a:t>
            </a:r>
            <a:r>
              <a:rPr lang="nb-NO" dirty="0"/>
              <a:t>. The COBOL </a:t>
            </a:r>
            <a:r>
              <a:rPr lang="nb-NO" dirty="0" err="1"/>
              <a:t>compiler</a:t>
            </a:r>
            <a:r>
              <a:rPr lang="nb-NO" dirty="0"/>
              <a:t> </a:t>
            </a:r>
            <a:r>
              <a:rPr lang="nb-NO" dirty="0" err="1"/>
              <a:t>turned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to be a 5-phase </a:t>
            </a:r>
            <a:r>
              <a:rPr lang="nb-NO" dirty="0" err="1"/>
              <a:t>compiler</a:t>
            </a:r>
            <a:r>
              <a:rPr lang="nb-NO" dirty="0"/>
              <a:t>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ALGOL </a:t>
            </a:r>
            <a:r>
              <a:rPr lang="nb-NO" dirty="0" err="1"/>
              <a:t>compiler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</a:t>
            </a:r>
            <a:r>
              <a:rPr lang="nb-NO" dirty="0" err="1"/>
              <a:t>phases</a:t>
            </a:r>
            <a:r>
              <a:rPr lang="nb-NO" dirty="0"/>
              <a:t>. So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phase</a:t>
            </a:r>
            <a:r>
              <a:rPr lang="nb-NO" dirty="0"/>
              <a:t> per </a:t>
            </a:r>
            <a:r>
              <a:rPr lang="nb-NO" dirty="0" err="1"/>
              <a:t>developer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459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a </a:t>
            </a:r>
            <a:r>
              <a:rPr lang="nb-NO" dirty="0" err="1"/>
              <a:t>sense</a:t>
            </a:r>
            <a:r>
              <a:rPr lang="nb-NO" dirty="0"/>
              <a:t>, </a:t>
            </a:r>
            <a:r>
              <a:rPr lang="nb-NO" dirty="0" err="1"/>
              <a:t>me</a:t>
            </a:r>
            <a:r>
              <a:rPr lang="nb-NO" dirty="0"/>
              <a:t> is just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smallest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tendencies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mentioned</a:t>
            </a:r>
            <a:r>
              <a:rPr lang="nb-NO" dirty="0"/>
              <a:t> </a:t>
            </a:r>
            <a:r>
              <a:rPr lang="nb-NO" dirty="0" err="1"/>
              <a:t>above</a:t>
            </a:r>
            <a:r>
              <a:rPr lang="nb-NO" dirty="0"/>
              <a:t>, </a:t>
            </a:r>
            <a:r>
              <a:rPr lang="nb-NO" dirty="0" err="1"/>
              <a:t>complete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biases</a:t>
            </a:r>
            <a:r>
              <a:rPr lang="nb-NO" dirty="0"/>
              <a:t> and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30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messy</a:t>
            </a:r>
            <a:r>
              <a:rPr lang="nb-NO" dirty="0"/>
              <a:t> </a:t>
            </a:r>
            <a:r>
              <a:rPr lang="nb-NO" dirty="0" err="1"/>
              <a:t>environment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055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349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 as an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again</a:t>
            </a:r>
            <a:r>
              <a:rPr lang="nb-NO" dirty="0"/>
              <a:t>. This is </a:t>
            </a:r>
            <a:r>
              <a:rPr lang="nb-NO" dirty="0" err="1"/>
              <a:t>me</a:t>
            </a:r>
            <a:r>
              <a:rPr lang="nb-NO" dirty="0"/>
              <a:t>, sitting at my desk. </a:t>
            </a:r>
            <a:r>
              <a:rPr lang="nb-NO" dirty="0" err="1"/>
              <a:t>I’m</a:t>
            </a:r>
            <a:r>
              <a:rPr lang="nb-NO" dirty="0"/>
              <a:t> not a </a:t>
            </a:r>
            <a:r>
              <a:rPr lang="nb-NO" dirty="0" err="1"/>
              <a:t>graphical</a:t>
            </a:r>
            <a:r>
              <a:rPr lang="nb-NO" dirty="0"/>
              <a:t> designer, </a:t>
            </a:r>
            <a:r>
              <a:rPr lang="nb-NO" dirty="0" err="1"/>
              <a:t>I’m</a:t>
            </a:r>
            <a:r>
              <a:rPr lang="nb-NO" dirty="0"/>
              <a:t> a </a:t>
            </a:r>
            <a:r>
              <a:rPr lang="nb-NO" dirty="0" err="1"/>
              <a:t>backend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, I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keep</a:t>
            </a:r>
            <a:r>
              <a:rPr lang="nb-NO" dirty="0"/>
              <a:t> it simple. I have a </a:t>
            </a:r>
            <a:r>
              <a:rPr lang="nb-NO" dirty="0" err="1"/>
              <a:t>Jira</a:t>
            </a:r>
            <a:r>
              <a:rPr lang="nb-NO" dirty="0"/>
              <a:t> </a:t>
            </a:r>
            <a:r>
              <a:rPr lang="nb-NO" dirty="0" err="1"/>
              <a:t>ticket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504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discover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an </a:t>
            </a:r>
            <a:r>
              <a:rPr lang="nb-NO" dirty="0" err="1"/>
              <a:t>ambiguity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is </a:t>
            </a:r>
            <a:r>
              <a:rPr lang="nb-NO" dirty="0" err="1"/>
              <a:t>unclear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supposed</a:t>
            </a:r>
            <a:r>
              <a:rPr lang="nb-NO" dirty="0"/>
              <a:t> to do?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different </a:t>
            </a:r>
            <a:r>
              <a:rPr lang="nb-NO" dirty="0" err="1"/>
              <a:t>qualities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81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 under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strongest</a:t>
            </a:r>
            <a:r>
              <a:rPr lang="nb-NO" dirty="0"/>
              <a:t> force a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knows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desk force.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325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joking,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shouldn’t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leaving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desk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entering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unknown</a:t>
            </a:r>
            <a:r>
              <a:rPr lang="nb-NO" dirty="0"/>
              <a:t> trust.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 </a:t>
            </a:r>
            <a:r>
              <a:rPr lang="nb-NO" dirty="0" err="1"/>
              <a:t>someone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to,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have an </a:t>
            </a:r>
            <a:r>
              <a:rPr lang="nb-NO" dirty="0" err="1"/>
              <a:t>idea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to. Is </a:t>
            </a:r>
            <a:r>
              <a:rPr lang="nb-NO" dirty="0" err="1"/>
              <a:t>that</a:t>
            </a:r>
            <a:r>
              <a:rPr lang="nb-NO" dirty="0"/>
              <a:t> a person I trust? How </a:t>
            </a:r>
            <a:r>
              <a:rPr lang="nb-NO" dirty="0" err="1"/>
              <a:t>comfortable</a:t>
            </a:r>
            <a:r>
              <a:rPr lang="nb-NO" dirty="0"/>
              <a:t> am I </a:t>
            </a:r>
            <a:r>
              <a:rPr lang="nb-NO" dirty="0" err="1"/>
              <a:t>talking</a:t>
            </a:r>
            <a:r>
              <a:rPr lang="nb-NO" dirty="0"/>
              <a:t> to </a:t>
            </a:r>
            <a:r>
              <a:rPr lang="nb-NO" dirty="0" err="1"/>
              <a:t>that</a:t>
            </a:r>
            <a:r>
              <a:rPr lang="nb-NO" dirty="0"/>
              <a:t> person,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to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comfortable</a:t>
            </a:r>
            <a:r>
              <a:rPr lang="nb-NO" dirty="0"/>
              <a:t> I am </a:t>
            </a:r>
            <a:r>
              <a:rPr lang="nb-NO" dirty="0" err="1"/>
              <a:t>talking</a:t>
            </a:r>
            <a:r>
              <a:rPr lang="nb-NO" dirty="0"/>
              <a:t> to.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185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Chances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encounter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like </a:t>
            </a:r>
            <a:r>
              <a:rPr lang="nb-NO" dirty="0" err="1"/>
              <a:t>you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 </a:t>
            </a:r>
            <a:r>
              <a:rPr lang="nb-NO" dirty="0" err="1"/>
              <a:t>reluctant</a:t>
            </a:r>
            <a:r>
              <a:rPr lang="nb-NO" dirty="0"/>
              <a:t> to talk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506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start a </a:t>
            </a:r>
            <a:r>
              <a:rPr lang="nb-NO" dirty="0" err="1"/>
              <a:t>conversation</a:t>
            </a:r>
            <a:r>
              <a:rPr lang="nb-NO" dirty="0"/>
              <a:t>,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articulate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problem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understand </a:t>
            </a:r>
            <a:r>
              <a:rPr lang="nb-NO" dirty="0" err="1"/>
              <a:t>you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, or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stupid for </a:t>
            </a:r>
            <a:r>
              <a:rPr lang="nb-NO" dirty="0" err="1"/>
              <a:t>asking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6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answer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81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Conway’s</a:t>
            </a:r>
            <a:r>
              <a:rPr lang="nb-NO" dirty="0"/>
              <a:t> </a:t>
            </a:r>
            <a:r>
              <a:rPr lang="nb-NO" dirty="0" err="1"/>
              <a:t>law</a:t>
            </a:r>
            <a:r>
              <a:rPr lang="nb-NO" dirty="0"/>
              <a:t> is just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broader</a:t>
            </a:r>
            <a:r>
              <a:rPr lang="nb-NO" dirty="0"/>
              <a:t> </a:t>
            </a:r>
            <a:r>
              <a:rPr lang="nb-NO" dirty="0" err="1"/>
              <a:t>tendency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existing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to </a:t>
            </a:r>
            <a:r>
              <a:rPr lang="nb-NO" dirty="0" err="1"/>
              <a:t>influence</a:t>
            </a:r>
            <a:r>
              <a:rPr lang="nb-NO" dirty="0"/>
              <a:t> or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dictate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073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have to </a:t>
            </a:r>
            <a:r>
              <a:rPr lang="nb-NO" dirty="0" err="1"/>
              <a:t>enter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discussions</a:t>
            </a:r>
            <a:r>
              <a:rPr lang="nb-NO" dirty="0"/>
              <a:t> and </a:t>
            </a:r>
            <a:r>
              <a:rPr lang="nb-NO" dirty="0" err="1"/>
              <a:t>negotations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all, </a:t>
            </a:r>
            <a:r>
              <a:rPr lang="nb-NO" dirty="0" err="1"/>
              <a:t>there</a:t>
            </a:r>
            <a:r>
              <a:rPr lang="nb-NO" dirty="0"/>
              <a:t> is an </a:t>
            </a:r>
            <a:r>
              <a:rPr lang="nb-NO" dirty="0" err="1"/>
              <a:t>ambiguity</a:t>
            </a:r>
            <a:r>
              <a:rPr lang="nb-NO" dirty="0"/>
              <a:t> to </a:t>
            </a:r>
            <a:r>
              <a:rPr lang="nb-NO" dirty="0" err="1"/>
              <a:t>resolve</a:t>
            </a:r>
            <a:r>
              <a:rPr lang="nb-NO" dirty="0"/>
              <a:t>, so a </a:t>
            </a:r>
            <a:r>
              <a:rPr lang="nb-NO" dirty="0" err="1"/>
              <a:t>resolution</a:t>
            </a:r>
            <a:r>
              <a:rPr lang="nb-NO" dirty="0"/>
              <a:t> must be </a:t>
            </a:r>
            <a:r>
              <a:rPr lang="nb-NO" dirty="0" err="1"/>
              <a:t>reached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89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here</a:t>
            </a:r>
            <a:r>
              <a:rPr lang="nb-NO" dirty="0"/>
              <a:t> is a </a:t>
            </a: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conflict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unwittingly</a:t>
            </a:r>
            <a:r>
              <a:rPr lang="nb-NO" dirty="0"/>
              <a:t> </a:t>
            </a:r>
            <a:r>
              <a:rPr lang="nb-NO" dirty="0" err="1"/>
              <a:t>march</a:t>
            </a:r>
            <a:r>
              <a:rPr lang="nb-NO" dirty="0"/>
              <a:t> straight </a:t>
            </a:r>
            <a:r>
              <a:rPr lang="nb-NO" dirty="0" err="1"/>
              <a:t>into</a:t>
            </a:r>
            <a:r>
              <a:rPr lang="nb-NO" dirty="0"/>
              <a:t> a </a:t>
            </a:r>
            <a:r>
              <a:rPr lang="nb-NO" dirty="0" err="1"/>
              <a:t>minefield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politics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689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is </a:t>
            </a:r>
            <a:r>
              <a:rPr lang="nb-NO" dirty="0" err="1"/>
              <a:t>there</a:t>
            </a:r>
            <a:r>
              <a:rPr lang="nb-NO" dirty="0"/>
              <a:t> an </a:t>
            </a:r>
            <a:r>
              <a:rPr lang="nb-NO" dirty="0" err="1"/>
              <a:t>ambiguity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place</a:t>
            </a:r>
            <a:r>
              <a:rPr lang="nb-NO" dirty="0"/>
              <a:t>?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clear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0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could</a:t>
            </a:r>
            <a:r>
              <a:rPr lang="nb-NO" dirty="0"/>
              <a:t> be,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whoever</a:t>
            </a:r>
            <a:r>
              <a:rPr lang="nb-NO" dirty="0"/>
              <a:t> </a:t>
            </a:r>
            <a:r>
              <a:rPr lang="nb-NO" dirty="0" err="1"/>
              <a:t>wrote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is bad at </a:t>
            </a:r>
            <a:r>
              <a:rPr lang="nb-NO" dirty="0" err="1"/>
              <a:t>expressing</a:t>
            </a:r>
            <a:r>
              <a:rPr lang="nb-NO" dirty="0"/>
              <a:t> </a:t>
            </a:r>
            <a:r>
              <a:rPr lang="nb-NO" dirty="0" err="1"/>
              <a:t>themselves</a:t>
            </a:r>
            <a:r>
              <a:rPr lang="nb-NO" dirty="0"/>
              <a:t>, or </a:t>
            </a:r>
            <a:r>
              <a:rPr lang="nb-NO" dirty="0" err="1"/>
              <a:t>didn’t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sufficient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6095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could</a:t>
            </a:r>
            <a:r>
              <a:rPr lang="nb-NO" dirty="0"/>
              <a:t> be a </a:t>
            </a:r>
            <a:r>
              <a:rPr lang="nb-NO" dirty="0" err="1"/>
              <a:t>deeper</a:t>
            </a:r>
            <a:r>
              <a:rPr lang="nb-NO" dirty="0"/>
              <a:t> problem: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hasn’t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made</a:t>
            </a:r>
            <a:r>
              <a:rPr lang="nb-NO" dirty="0"/>
              <a:t> up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 or </a:t>
            </a:r>
            <a:r>
              <a:rPr lang="nb-NO" dirty="0" err="1"/>
              <a:t>reached</a:t>
            </a:r>
            <a:r>
              <a:rPr lang="nb-NO" dirty="0"/>
              <a:t> an </a:t>
            </a:r>
            <a:r>
              <a:rPr lang="nb-NO" dirty="0" err="1"/>
              <a:t>agreement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indecision</a:t>
            </a:r>
            <a:r>
              <a:rPr lang="nb-NO" dirty="0"/>
              <a:t> and </a:t>
            </a:r>
            <a:r>
              <a:rPr lang="nb-NO" dirty="0" err="1"/>
              <a:t>conflict</a:t>
            </a:r>
            <a:r>
              <a:rPr lang="nb-NO" dirty="0"/>
              <a:t> </a:t>
            </a:r>
            <a:r>
              <a:rPr lang="nb-NO" dirty="0" err="1"/>
              <a:t>hiding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stakeholders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to be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, and </a:t>
            </a:r>
            <a:r>
              <a:rPr lang="nb-NO" dirty="0" err="1"/>
              <a:t>other</a:t>
            </a:r>
            <a:r>
              <a:rPr lang="nb-NO" dirty="0"/>
              <a:t> stakeholders </a:t>
            </a:r>
            <a:r>
              <a:rPr lang="nb-NO" dirty="0" err="1"/>
              <a:t>want</a:t>
            </a:r>
            <a:r>
              <a:rPr lang="nb-NO" dirty="0"/>
              <a:t> it to be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,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in </a:t>
            </a:r>
            <a:r>
              <a:rPr lang="nb-NO" dirty="0" err="1"/>
              <a:t>natural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75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 I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risk </a:t>
            </a:r>
            <a:r>
              <a:rPr lang="nb-NO" dirty="0" err="1"/>
              <a:t>triggering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236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kick in, in </a:t>
            </a:r>
            <a:r>
              <a:rPr lang="nb-NO" dirty="0" err="1"/>
              <a:t>the</a:t>
            </a:r>
            <a:r>
              <a:rPr lang="nb-NO" dirty="0"/>
              <a:t> form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rationalizations</a:t>
            </a:r>
            <a:r>
              <a:rPr lang="nb-NO" dirty="0"/>
              <a:t> for not </a:t>
            </a:r>
            <a:r>
              <a:rPr lang="nb-NO" dirty="0" err="1"/>
              <a:t>talking</a:t>
            </a:r>
            <a:r>
              <a:rPr lang="nb-NO" dirty="0"/>
              <a:t> to </a:t>
            </a:r>
            <a:r>
              <a:rPr lang="nb-NO" dirty="0" err="1"/>
              <a:t>people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62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make up </a:t>
            </a:r>
            <a:r>
              <a:rPr lang="nb-NO" dirty="0" err="1"/>
              <a:t>excuses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heads</a:t>
            </a:r>
            <a:r>
              <a:rPr lang="nb-NO" dirty="0"/>
              <a:t>, for not </a:t>
            </a:r>
            <a:r>
              <a:rPr lang="nb-NO" dirty="0" err="1"/>
              <a:t>leaving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desk and </a:t>
            </a:r>
            <a:r>
              <a:rPr lang="nb-NO" dirty="0" err="1"/>
              <a:t>seeking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to, </a:t>
            </a:r>
            <a:r>
              <a:rPr lang="nb-NO" dirty="0" err="1"/>
              <a:t>discussing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, </a:t>
            </a:r>
            <a:r>
              <a:rPr lang="nb-NO" dirty="0" err="1"/>
              <a:t>negotiating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busy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6095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possibly</a:t>
            </a:r>
            <a:r>
              <a:rPr lang="nb-NO" dirty="0"/>
              <a:t> </a:t>
            </a:r>
            <a:r>
              <a:rPr lang="nb-NO" dirty="0" err="1"/>
              <a:t>bother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laugh</a:t>
            </a:r>
            <a:r>
              <a:rPr lang="nb-NO" dirty="0"/>
              <a:t> at </a:t>
            </a:r>
            <a:r>
              <a:rPr lang="nb-NO" dirty="0" err="1"/>
              <a:t>me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1478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besides</a:t>
            </a:r>
            <a:r>
              <a:rPr lang="nb-NO" dirty="0"/>
              <a:t> </a:t>
            </a:r>
            <a:r>
              <a:rPr lang="nb-NO" dirty="0" err="1"/>
              <a:t>no-one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asks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questions, </a:t>
            </a:r>
            <a:r>
              <a:rPr lang="nb-NO" dirty="0" err="1"/>
              <a:t>they</a:t>
            </a:r>
            <a:r>
              <a:rPr lang="nb-NO" dirty="0"/>
              <a:t> just </a:t>
            </a:r>
            <a:r>
              <a:rPr lang="nb-NO" dirty="0" err="1"/>
              <a:t>figure</a:t>
            </a:r>
            <a:r>
              <a:rPr lang="nb-NO" dirty="0"/>
              <a:t> it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somehow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1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</a:t>
            </a:r>
            <a:r>
              <a:rPr lang="nb-NO" dirty="0" err="1"/>
              <a:t>mimic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existing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reinforce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,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original </a:t>
            </a:r>
            <a:r>
              <a:rPr lang="nb-NO" dirty="0" err="1"/>
              <a:t>structures</a:t>
            </a:r>
            <a:r>
              <a:rPr lang="nb-NO" dirty="0"/>
              <a:t> </a:t>
            </a:r>
            <a:r>
              <a:rPr lang="nb-NO" dirty="0" err="1"/>
              <a:t>harder</a:t>
            </a:r>
            <a:r>
              <a:rPr lang="nb-NO" dirty="0"/>
              <a:t> to </a:t>
            </a:r>
            <a:r>
              <a:rPr lang="nb-NO" dirty="0" err="1"/>
              <a:t>change</a:t>
            </a:r>
            <a:r>
              <a:rPr lang="nb-NO" dirty="0"/>
              <a:t>. Allan Kelly </a:t>
            </a:r>
            <a:r>
              <a:rPr lang="nb-NO" dirty="0" err="1"/>
              <a:t>referred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tendency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homomorphic</a:t>
            </a:r>
            <a:r>
              <a:rPr lang="nb-NO" dirty="0"/>
              <a:t> force. A force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works</a:t>
            </a:r>
            <a:r>
              <a:rPr lang="nb-NO" dirty="0"/>
              <a:t> to preserve a single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4020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your</a:t>
            </a:r>
            <a:r>
              <a:rPr lang="nb-NO" dirty="0"/>
              <a:t> brilliant </a:t>
            </a:r>
            <a:r>
              <a:rPr lang="nb-NO" dirty="0" err="1"/>
              <a:t>mind</a:t>
            </a:r>
            <a:r>
              <a:rPr lang="nb-NO" dirty="0"/>
              <a:t> </a:t>
            </a:r>
            <a:r>
              <a:rPr lang="nb-NO" dirty="0" err="1"/>
              <a:t>comes</a:t>
            </a:r>
            <a:r>
              <a:rPr lang="nb-NO" dirty="0"/>
              <a:t> up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 to </a:t>
            </a:r>
            <a:r>
              <a:rPr lang="nb-NO" dirty="0" err="1"/>
              <a:t>solve</a:t>
            </a:r>
            <a:r>
              <a:rPr lang="nb-NO" dirty="0"/>
              <a:t> it by </a:t>
            </a:r>
            <a:r>
              <a:rPr lang="nb-NO" dirty="0" err="1"/>
              <a:t>making</a:t>
            </a:r>
            <a:r>
              <a:rPr lang="nb-NO" dirty="0"/>
              <a:t> an </a:t>
            </a:r>
            <a:r>
              <a:rPr lang="nb-NO" dirty="0" err="1"/>
              <a:t>assumption</a:t>
            </a:r>
            <a:r>
              <a:rPr lang="nb-NO" dirty="0"/>
              <a:t> to </a:t>
            </a:r>
            <a:r>
              <a:rPr lang="nb-NO" dirty="0" err="1"/>
              <a:t>resolve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ambiguity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223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it an </a:t>
            </a:r>
            <a:r>
              <a:rPr lang="nb-NO" dirty="0" err="1"/>
              <a:t>assumption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sounds </a:t>
            </a:r>
            <a:r>
              <a:rPr lang="nb-NO" dirty="0" err="1"/>
              <a:t>nice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to do.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3310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sounds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guessing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220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 to </a:t>
            </a:r>
            <a:r>
              <a:rPr lang="nb-NO" dirty="0" err="1"/>
              <a:t>mention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up.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12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run my </a:t>
            </a:r>
            <a:r>
              <a:rPr lang="nb-NO" dirty="0" err="1"/>
              <a:t>assumption</a:t>
            </a:r>
            <a:r>
              <a:rPr lang="nb-NO" dirty="0"/>
              <a:t> by a </a:t>
            </a:r>
            <a:r>
              <a:rPr lang="nb-NO" dirty="0" err="1"/>
              <a:t>proxy</a:t>
            </a:r>
            <a:r>
              <a:rPr lang="nb-NO" dirty="0"/>
              <a:t> person, </a:t>
            </a:r>
            <a:r>
              <a:rPr lang="nb-NO" dirty="0" err="1"/>
              <a:t>someone</a:t>
            </a:r>
            <a:r>
              <a:rPr lang="nb-NO" dirty="0"/>
              <a:t> I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closely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,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,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trust </a:t>
            </a:r>
            <a:r>
              <a:rPr lang="nb-NO" dirty="0" err="1"/>
              <a:t>level</a:t>
            </a:r>
            <a:r>
              <a:rPr lang="nb-NO" dirty="0"/>
              <a:t>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, and I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, «is </a:t>
            </a:r>
            <a:r>
              <a:rPr lang="nb-NO" dirty="0" err="1"/>
              <a:t>this</a:t>
            </a:r>
            <a:r>
              <a:rPr lang="nb-NO" dirty="0"/>
              <a:t>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assumption</a:t>
            </a:r>
            <a:r>
              <a:rPr lang="nb-NO" dirty="0"/>
              <a:t>»?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low</a:t>
            </a:r>
            <a:r>
              <a:rPr lang="nb-NO" dirty="0"/>
              <a:t>-risk </a:t>
            </a:r>
            <a:r>
              <a:rPr lang="nb-NO" dirty="0" err="1"/>
              <a:t>thing</a:t>
            </a:r>
            <a:r>
              <a:rPr lang="nb-NO" dirty="0"/>
              <a:t> to ask, and </a:t>
            </a:r>
            <a:r>
              <a:rPr lang="nb-NO" dirty="0" err="1"/>
              <a:t>chances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have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skin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game.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693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do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everything</a:t>
            </a:r>
            <a:r>
              <a:rPr lang="nb-NO" dirty="0"/>
              <a:t> is fine </a:t>
            </a:r>
            <a:r>
              <a:rPr lang="nb-NO" dirty="0" err="1"/>
              <a:t>again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451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assumptions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bets </a:t>
            </a:r>
            <a:r>
              <a:rPr lang="nb-NO" dirty="0" err="1"/>
              <a:t>against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future</a:t>
            </a:r>
            <a:r>
              <a:rPr lang="nb-NO" dirty="0"/>
              <a:t>. If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, it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haunt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. 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 an </a:t>
            </a:r>
            <a:r>
              <a:rPr lang="nb-NO" dirty="0" err="1"/>
              <a:t>unresolved</a:t>
            </a:r>
            <a:r>
              <a:rPr lang="nb-NO" dirty="0"/>
              <a:t> </a:t>
            </a:r>
            <a:r>
              <a:rPr lang="nb-NO" dirty="0" err="1"/>
              <a:t>conflict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ambiguity</a:t>
            </a:r>
            <a:r>
              <a:rPr lang="nb-NO" dirty="0"/>
              <a:t>, </a:t>
            </a:r>
            <a:r>
              <a:rPr lang="nb-NO" dirty="0" err="1"/>
              <a:t>that’s</a:t>
            </a:r>
            <a:r>
              <a:rPr lang="nb-NO" dirty="0"/>
              <a:t> not 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away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84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chance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have </a:t>
            </a:r>
            <a:r>
              <a:rPr lang="nb-NO" dirty="0" err="1"/>
              <a:t>placed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inside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socio-technical</a:t>
            </a:r>
            <a:r>
              <a:rPr lang="nb-NO" dirty="0"/>
              <a:t> system.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98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nice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talk </a:t>
            </a:r>
            <a:r>
              <a:rPr lang="nb-NO" dirty="0" err="1"/>
              <a:t>instead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assumptions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0844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do </a:t>
            </a:r>
            <a:r>
              <a:rPr lang="nb-NO" dirty="0" err="1"/>
              <a:t>that</a:t>
            </a:r>
            <a:r>
              <a:rPr lang="nb-NO" dirty="0"/>
              <a:t>?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difficult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4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When</a:t>
            </a:r>
            <a:r>
              <a:rPr lang="nb-NO" dirty="0"/>
              <a:t> I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and </a:t>
            </a:r>
            <a:r>
              <a:rPr lang="nb-NO" dirty="0" err="1"/>
              <a:t>forces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, I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influences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build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artifacts</a:t>
            </a:r>
            <a:r>
              <a:rPr lang="nb-NO" dirty="0"/>
              <a:t>,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form.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greatly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 At NAV, for </a:t>
            </a:r>
            <a:r>
              <a:rPr lang="nb-NO" dirty="0" err="1"/>
              <a:t>instance</a:t>
            </a:r>
            <a:r>
              <a:rPr lang="nb-NO" dirty="0"/>
              <a:t>, Norwegian </a:t>
            </a:r>
            <a:r>
              <a:rPr lang="nb-NO" dirty="0" err="1"/>
              <a:t>law</a:t>
            </a:r>
            <a:r>
              <a:rPr lang="nb-NO" dirty="0"/>
              <a:t> is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structure</a:t>
            </a:r>
            <a:r>
              <a:rPr lang="nb-NO" dirty="0"/>
              <a:t>. The </a:t>
            </a:r>
            <a:r>
              <a:rPr lang="nb-NO" dirty="0" err="1"/>
              <a:t>law</a:t>
            </a:r>
            <a:r>
              <a:rPr lang="nb-NO" dirty="0"/>
              <a:t> </a:t>
            </a:r>
            <a:r>
              <a:rPr lang="nb-NO" dirty="0" err="1"/>
              <a:t>dictates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services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provide</a:t>
            </a:r>
            <a:r>
              <a:rPr lang="nb-NO" dirty="0"/>
              <a:t>, and </a:t>
            </a:r>
            <a:r>
              <a:rPr lang="nb-NO" dirty="0" err="1"/>
              <a:t>outlines</a:t>
            </a:r>
            <a:r>
              <a:rPr lang="nb-NO" dirty="0"/>
              <a:t> </a:t>
            </a:r>
            <a:r>
              <a:rPr lang="nb-NO" dirty="0" err="1"/>
              <a:t>constraints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provide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  <a:r>
              <a:rPr lang="nb-NO" dirty="0" err="1"/>
              <a:t>Similarly</a:t>
            </a:r>
            <a:r>
              <a:rPr lang="nb-NO" dirty="0"/>
              <a:t>, </a:t>
            </a:r>
            <a:r>
              <a:rPr lang="nb-NO" dirty="0" err="1"/>
              <a:t>financing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plays</a:t>
            </a:r>
            <a:r>
              <a:rPr lang="nb-NO" dirty="0"/>
              <a:t> a </a:t>
            </a:r>
            <a:r>
              <a:rPr lang="nb-NO" dirty="0" err="1"/>
              <a:t>big</a:t>
            </a:r>
            <a:r>
              <a:rPr lang="nb-NO" dirty="0"/>
              <a:t> part in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organize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. It’s a </a:t>
            </a:r>
            <a:r>
              <a:rPr lang="nb-NO" dirty="0" err="1"/>
              <a:t>challenge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structures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invisible, </a:t>
            </a:r>
            <a:r>
              <a:rPr lang="nb-NO" dirty="0" err="1"/>
              <a:t>inaccessible</a:t>
            </a:r>
            <a:r>
              <a:rPr lang="nb-NO" dirty="0"/>
              <a:t> and </a:t>
            </a:r>
            <a:r>
              <a:rPr lang="nb-NO" dirty="0" err="1"/>
              <a:t>slow</a:t>
            </a:r>
            <a:r>
              <a:rPr lang="nb-NO" dirty="0"/>
              <a:t> to </a:t>
            </a:r>
            <a:r>
              <a:rPr lang="nb-NO" dirty="0" err="1"/>
              <a:t>change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4970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mentioned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</a:t>
            </a:r>
            <a:r>
              <a:rPr lang="nb-NO" dirty="0" err="1"/>
              <a:t>above</a:t>
            </a:r>
            <a:r>
              <a:rPr lang="nb-NO" dirty="0"/>
              <a:t>, and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is </a:t>
            </a:r>
            <a:r>
              <a:rPr lang="nb-NO" dirty="0" err="1"/>
              <a:t>rhetoric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2033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it done a </a:t>
            </a:r>
            <a:r>
              <a:rPr lang="nb-NO" dirty="0" err="1"/>
              <a:t>particular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so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do </a:t>
            </a:r>
            <a:r>
              <a:rPr lang="nb-NO" dirty="0" err="1"/>
              <a:t>X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612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do it, for </a:t>
            </a:r>
            <a:r>
              <a:rPr lang="nb-NO" dirty="0" err="1"/>
              <a:t>whatever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, and so I </a:t>
            </a:r>
            <a:r>
              <a:rPr lang="nb-NO" dirty="0" err="1"/>
              <a:t>say</a:t>
            </a:r>
            <a:r>
              <a:rPr lang="nb-NO" dirty="0"/>
              <a:t> YAGNI.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ain’t</a:t>
            </a:r>
            <a:r>
              <a:rPr lang="nb-NO" dirty="0"/>
              <a:t> </a:t>
            </a:r>
            <a:r>
              <a:rPr lang="nb-NO" dirty="0" err="1"/>
              <a:t>gonna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it. And </a:t>
            </a:r>
            <a:r>
              <a:rPr lang="nb-NO" dirty="0" err="1"/>
              <a:t>that’s</a:t>
            </a:r>
            <a:r>
              <a:rPr lang="nb-NO" dirty="0"/>
              <a:t> like a catch-</a:t>
            </a:r>
            <a:r>
              <a:rPr lang="nb-NO" dirty="0" err="1"/>
              <a:t>phrase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came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Agile </a:t>
            </a:r>
            <a:r>
              <a:rPr lang="nb-NO" dirty="0" err="1"/>
              <a:t>movement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early</a:t>
            </a:r>
            <a:r>
              <a:rPr lang="nb-NO" dirty="0"/>
              <a:t> 2000s </a:t>
            </a:r>
            <a:r>
              <a:rPr lang="nb-NO" dirty="0" err="1"/>
              <a:t>when</a:t>
            </a:r>
            <a:r>
              <a:rPr lang="nb-NO" dirty="0"/>
              <a:t> I </a:t>
            </a:r>
            <a:r>
              <a:rPr lang="nb-NO" dirty="0" err="1"/>
              <a:t>was</a:t>
            </a:r>
            <a:r>
              <a:rPr lang="nb-NO" dirty="0"/>
              <a:t> just </a:t>
            </a:r>
            <a:r>
              <a:rPr lang="nb-NO" dirty="0" err="1"/>
              <a:t>starting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as a programmer, and it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ever </a:t>
            </a:r>
            <a:r>
              <a:rPr lang="nb-NO" dirty="0" err="1"/>
              <a:t>since</a:t>
            </a:r>
            <a:r>
              <a:rPr lang="nb-NO" dirty="0"/>
              <a:t>. It’s a </a:t>
            </a:r>
            <a:r>
              <a:rPr lang="nb-NO" dirty="0" err="1"/>
              <a:t>deeply</a:t>
            </a:r>
            <a:r>
              <a:rPr lang="nb-NO" dirty="0"/>
              <a:t> </a:t>
            </a:r>
            <a:r>
              <a:rPr lang="nb-NO" dirty="0" err="1"/>
              <a:t>ingrained</a:t>
            </a:r>
            <a:r>
              <a:rPr lang="nb-NO" dirty="0"/>
              <a:t> </a:t>
            </a:r>
            <a:r>
              <a:rPr lang="nb-NO" dirty="0" err="1"/>
              <a:t>heuristic</a:t>
            </a:r>
            <a:r>
              <a:rPr lang="nb-NO" dirty="0"/>
              <a:t> in software </a:t>
            </a:r>
            <a:r>
              <a:rPr lang="nb-NO" dirty="0" err="1"/>
              <a:t>development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almost</a:t>
            </a:r>
            <a:r>
              <a:rPr lang="nb-NO" dirty="0"/>
              <a:t> like an </a:t>
            </a:r>
            <a:r>
              <a:rPr lang="nb-NO" dirty="0" err="1"/>
              <a:t>incantation</a:t>
            </a:r>
            <a:r>
              <a:rPr lang="nb-NO" dirty="0"/>
              <a:t>.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you’d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a cross to turn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undead</a:t>
            </a:r>
            <a:r>
              <a:rPr lang="nb-NO" dirty="0"/>
              <a:t>.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supposed</a:t>
            </a:r>
            <a:r>
              <a:rPr lang="nb-NO" dirty="0"/>
              <a:t> to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away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7708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rhetoric</a:t>
            </a:r>
            <a:r>
              <a:rPr lang="nb-NO" dirty="0"/>
              <a:t> game as </a:t>
            </a:r>
            <a:r>
              <a:rPr lang="nb-NO" dirty="0" err="1"/>
              <a:t>well</a:t>
            </a:r>
            <a:r>
              <a:rPr lang="nb-NO" dirty="0"/>
              <a:t>, so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counter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by </a:t>
            </a:r>
            <a:r>
              <a:rPr lang="nb-NO" dirty="0" err="1"/>
              <a:t>saying</a:t>
            </a:r>
            <a:r>
              <a:rPr lang="nb-NO" dirty="0"/>
              <a:t> «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best </a:t>
            </a:r>
            <a:r>
              <a:rPr lang="nb-NO" dirty="0" err="1"/>
              <a:t>practice</a:t>
            </a:r>
            <a:r>
              <a:rPr lang="nb-NO" dirty="0"/>
              <a:t>». So I </a:t>
            </a:r>
            <a:r>
              <a:rPr lang="nb-NO" dirty="0" err="1"/>
              <a:t>dealt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 punch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decided</a:t>
            </a:r>
            <a:r>
              <a:rPr lang="nb-NO" dirty="0"/>
              <a:t> to punch back.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283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still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do it,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«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gold plating» or «</a:t>
            </a:r>
            <a:r>
              <a:rPr lang="nb-NO" dirty="0" err="1"/>
              <a:t>it’s</a:t>
            </a:r>
            <a:r>
              <a:rPr lang="nb-NO" dirty="0"/>
              <a:t> over </a:t>
            </a:r>
            <a:r>
              <a:rPr lang="nb-NO" dirty="0" err="1"/>
              <a:t>engineering</a:t>
            </a:r>
            <a:r>
              <a:rPr lang="nb-NO" dirty="0"/>
              <a:t>».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387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double </a:t>
            </a:r>
            <a:r>
              <a:rPr lang="nb-NO" dirty="0" err="1"/>
              <a:t>down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 and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pattern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607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I resort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higher</a:t>
            </a:r>
            <a:r>
              <a:rPr lang="nb-NO" dirty="0"/>
              <a:t> gods, I </a:t>
            </a:r>
            <a:r>
              <a:rPr lang="nb-NO" dirty="0" err="1"/>
              <a:t>say</a:t>
            </a:r>
            <a:r>
              <a:rPr lang="nb-NO" dirty="0"/>
              <a:t> my </a:t>
            </a:r>
            <a:r>
              <a:rPr lang="nb-NO" dirty="0" err="1"/>
              <a:t>uncle</a:t>
            </a:r>
            <a:r>
              <a:rPr lang="nb-NO" dirty="0"/>
              <a:t> </a:t>
            </a:r>
            <a:r>
              <a:rPr lang="nb-NO" dirty="0" err="1"/>
              <a:t>says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7068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my </a:t>
            </a:r>
            <a:r>
              <a:rPr lang="nb-NO" dirty="0" err="1"/>
              <a:t>aunt</a:t>
            </a:r>
            <a:r>
              <a:rPr lang="nb-NO" dirty="0"/>
              <a:t> </a:t>
            </a:r>
            <a:r>
              <a:rPr lang="nb-NO" dirty="0" err="1"/>
              <a:t>says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8485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fruitful</a:t>
            </a:r>
            <a:r>
              <a:rPr lang="nb-NO" dirty="0"/>
              <a:t>. </a:t>
            </a:r>
            <a:r>
              <a:rPr lang="nb-NO" dirty="0" err="1"/>
              <a:t>Whatever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is,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. In </a:t>
            </a:r>
            <a:r>
              <a:rPr lang="nb-NO" dirty="0" err="1"/>
              <a:t>fact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communication</a:t>
            </a:r>
            <a:r>
              <a:rPr lang="nb-NO" dirty="0"/>
              <a:t> anti-</a:t>
            </a:r>
            <a:r>
              <a:rPr lang="nb-NO" dirty="0" err="1"/>
              <a:t>pattern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throw</a:t>
            </a:r>
            <a:r>
              <a:rPr lang="nb-NO" dirty="0"/>
              <a:t> </a:t>
            </a:r>
            <a:r>
              <a:rPr lang="nb-NO" dirty="0" err="1"/>
              <a:t>rhetoric</a:t>
            </a:r>
            <a:r>
              <a:rPr lang="nb-NO" dirty="0"/>
              <a:t> </a:t>
            </a:r>
            <a:r>
              <a:rPr lang="nb-NO" dirty="0" err="1"/>
              <a:t>devices</a:t>
            </a:r>
            <a:r>
              <a:rPr lang="nb-NO" dirty="0"/>
              <a:t> and </a:t>
            </a:r>
            <a:r>
              <a:rPr lang="nb-NO" dirty="0" err="1"/>
              <a:t>cliches</a:t>
            </a:r>
            <a:r>
              <a:rPr lang="nb-NO" dirty="0"/>
              <a:t> at </a:t>
            </a:r>
            <a:r>
              <a:rPr lang="nb-NO" dirty="0" err="1"/>
              <a:t>other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hope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yield</a:t>
            </a:r>
            <a:r>
              <a:rPr lang="nb-NO" dirty="0"/>
              <a:t>. It’s a sort </a:t>
            </a:r>
            <a:r>
              <a:rPr lang="nb-NO" dirty="0" err="1"/>
              <a:t>of</a:t>
            </a:r>
            <a:r>
              <a:rPr lang="nb-NO" dirty="0"/>
              <a:t> appeal to </a:t>
            </a:r>
            <a:r>
              <a:rPr lang="nb-NO" dirty="0" err="1"/>
              <a:t>authority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like appeal to sound bite.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913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do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. </a:t>
            </a:r>
            <a:r>
              <a:rPr lang="nb-NO" dirty="0" err="1"/>
              <a:t>Communication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to </a:t>
            </a:r>
            <a:r>
              <a:rPr lang="nb-NO" dirty="0" err="1"/>
              <a:t>better</a:t>
            </a:r>
            <a:r>
              <a:rPr lang="nb-NO" dirty="0"/>
              <a:t> software </a:t>
            </a:r>
            <a:r>
              <a:rPr lang="nb-NO" dirty="0" err="1"/>
              <a:t>development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terrible </a:t>
            </a:r>
            <a:r>
              <a:rPr lang="nb-NO" dirty="0" err="1"/>
              <a:t>communication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5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implications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problem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having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 as a </a:t>
            </a:r>
            <a:r>
              <a:rPr lang="nb-NO" dirty="0" err="1"/>
              <a:t>developer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645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win</a:t>
            </a:r>
            <a:r>
              <a:rPr lang="nb-NO" dirty="0"/>
              <a:t> by fighting </a:t>
            </a:r>
            <a:r>
              <a:rPr lang="nb-NO" dirty="0" err="1"/>
              <a:t>people’s</a:t>
            </a:r>
            <a:r>
              <a:rPr lang="nb-NO" dirty="0"/>
              <a:t> narratives.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235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worth</a:t>
            </a:r>
            <a:r>
              <a:rPr lang="nb-NO" dirty="0"/>
              <a:t> </a:t>
            </a:r>
            <a:r>
              <a:rPr lang="nb-NO" dirty="0" err="1"/>
              <a:t>asking</a:t>
            </a:r>
            <a:r>
              <a:rPr lang="nb-NO" dirty="0"/>
              <a:t> is «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do </a:t>
            </a:r>
            <a:r>
              <a:rPr lang="nb-NO" dirty="0" err="1"/>
              <a:t>X</a:t>
            </a:r>
            <a:r>
              <a:rPr lang="nb-NO" dirty="0"/>
              <a:t>?»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6463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X</a:t>
            </a:r>
            <a:r>
              <a:rPr lang="nb-NO" dirty="0"/>
              <a:t> is a bad </a:t>
            </a:r>
            <a:r>
              <a:rPr lang="nb-NO" dirty="0" err="1"/>
              <a:t>idea</a:t>
            </a:r>
            <a:r>
              <a:rPr lang="nb-NO" dirty="0"/>
              <a:t> in general.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5850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X</a:t>
            </a:r>
            <a:r>
              <a:rPr lang="nb-NO" dirty="0"/>
              <a:t> is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context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a bad </a:t>
            </a:r>
            <a:r>
              <a:rPr lang="nb-NO" dirty="0" err="1"/>
              <a:t>idea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64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it starts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would</a:t>
            </a:r>
            <a:r>
              <a:rPr lang="nb-NO" dirty="0"/>
              <a:t> like to do </a:t>
            </a:r>
            <a:r>
              <a:rPr lang="nb-NO" dirty="0" err="1"/>
              <a:t>X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5568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not </a:t>
            </a:r>
            <a:r>
              <a:rPr lang="nb-NO" dirty="0" err="1"/>
              <a:t>confident</a:t>
            </a:r>
            <a:r>
              <a:rPr lang="nb-NO" dirty="0"/>
              <a:t> I </a:t>
            </a:r>
            <a:r>
              <a:rPr lang="nb-NO" dirty="0" err="1"/>
              <a:t>could</a:t>
            </a:r>
            <a:r>
              <a:rPr lang="nb-NO" dirty="0"/>
              <a:t> do </a:t>
            </a:r>
            <a:r>
              <a:rPr lang="nb-NO" dirty="0" err="1"/>
              <a:t>X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my </a:t>
            </a:r>
            <a:r>
              <a:rPr lang="nb-NO" dirty="0" err="1"/>
              <a:t>own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786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understand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X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heard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it </a:t>
            </a:r>
            <a:r>
              <a:rPr lang="nb-NO" dirty="0" err="1"/>
              <a:t>but</a:t>
            </a:r>
            <a:r>
              <a:rPr lang="nb-NO" dirty="0"/>
              <a:t> never </a:t>
            </a:r>
            <a:r>
              <a:rPr lang="nb-NO" dirty="0" err="1"/>
              <a:t>quite</a:t>
            </a:r>
            <a:r>
              <a:rPr lang="nb-NO" dirty="0"/>
              <a:t> </a:t>
            </a:r>
            <a:r>
              <a:rPr lang="nb-NO" dirty="0" err="1"/>
              <a:t>got</a:t>
            </a:r>
            <a:r>
              <a:rPr lang="nb-NO" dirty="0"/>
              <a:t> it.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692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case,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I </a:t>
            </a:r>
            <a:r>
              <a:rPr lang="nb-NO" dirty="0" err="1"/>
              <a:t>say</a:t>
            </a:r>
            <a:r>
              <a:rPr lang="nb-NO" dirty="0"/>
              <a:t> so? </a:t>
            </a:r>
            <a:r>
              <a:rPr lang="nb-NO" dirty="0" err="1"/>
              <a:t>Why</a:t>
            </a:r>
            <a:r>
              <a:rPr lang="nb-NO" dirty="0"/>
              <a:t> do I resort to </a:t>
            </a:r>
            <a:r>
              <a:rPr lang="nb-NO" dirty="0" err="1"/>
              <a:t>cliches</a:t>
            </a:r>
            <a:r>
              <a:rPr lang="nb-NO" dirty="0"/>
              <a:t> and sound bites?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539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 is trust. I </a:t>
            </a:r>
            <a:r>
              <a:rPr lang="nb-NO" dirty="0" err="1"/>
              <a:t>may</a:t>
            </a:r>
            <a:r>
              <a:rPr lang="nb-NO" dirty="0"/>
              <a:t> not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dare</a:t>
            </a:r>
            <a:r>
              <a:rPr lang="nb-NO" dirty="0"/>
              <a:t> ask a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trust </a:t>
            </a:r>
            <a:r>
              <a:rPr lang="nb-NO" dirty="0" err="1"/>
              <a:t>you</a:t>
            </a:r>
            <a:r>
              <a:rPr lang="nb-NO" dirty="0"/>
              <a:t>. The </a:t>
            </a:r>
            <a:r>
              <a:rPr lang="nb-NO" dirty="0" err="1"/>
              <a:t>amount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mutual trust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determines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comfortable</a:t>
            </a:r>
            <a:r>
              <a:rPr lang="nb-NO" dirty="0"/>
              <a:t> </a:t>
            </a:r>
            <a:r>
              <a:rPr lang="nb-NO" dirty="0" err="1"/>
              <a:t>saying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528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trust. </a:t>
            </a:r>
            <a:r>
              <a:rPr lang="nb-NO" dirty="0" err="1"/>
              <a:t>Because</a:t>
            </a:r>
            <a:r>
              <a:rPr lang="nb-NO" dirty="0"/>
              <a:t> trust must be </a:t>
            </a:r>
            <a:r>
              <a:rPr lang="nb-NO" dirty="0" err="1"/>
              <a:t>built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there</a:t>
            </a:r>
            <a:r>
              <a:rPr lang="nb-NO" dirty="0"/>
              <a:t> by </a:t>
            </a:r>
            <a:r>
              <a:rPr lang="nb-NO" dirty="0" err="1"/>
              <a:t>default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0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starting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as a </a:t>
            </a:r>
            <a:r>
              <a:rPr lang="nb-NO" dirty="0" err="1"/>
              <a:t>developer</a:t>
            </a:r>
            <a:r>
              <a:rPr lang="nb-NO" dirty="0"/>
              <a:t>, or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as a </a:t>
            </a:r>
            <a:r>
              <a:rPr lang="nb-NO" dirty="0" err="1"/>
              <a:t>consultant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588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curiosity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curious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31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amount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empathy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prepared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else’s</a:t>
            </a:r>
            <a:r>
              <a:rPr lang="nb-NO" dirty="0"/>
              <a:t> </a:t>
            </a:r>
            <a:r>
              <a:rPr lang="nb-NO" dirty="0" err="1"/>
              <a:t>reality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088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show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humility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493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required</a:t>
            </a:r>
            <a:r>
              <a:rPr lang="nb-NO" dirty="0"/>
              <a:t> to make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listen.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101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have to 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prepared</a:t>
            </a:r>
            <a:r>
              <a:rPr lang="nb-NO" dirty="0"/>
              <a:t> to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expect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 to be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remains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same, and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to match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9674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and do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 is a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to </a:t>
            </a:r>
            <a:r>
              <a:rPr lang="nb-NO" dirty="0" err="1"/>
              <a:t>build</a:t>
            </a:r>
            <a:r>
              <a:rPr lang="nb-NO" dirty="0"/>
              <a:t> trust. If </a:t>
            </a:r>
            <a:r>
              <a:rPr lang="nb-NO" dirty="0" err="1"/>
              <a:t>you</a:t>
            </a:r>
            <a:r>
              <a:rPr lang="nb-NO" dirty="0"/>
              <a:t> show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trust </a:t>
            </a:r>
            <a:r>
              <a:rPr lang="nb-NO" dirty="0" err="1"/>
              <a:t>them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for </a:t>
            </a:r>
            <a:r>
              <a:rPr lang="nb-NO" dirty="0" err="1"/>
              <a:t>them</a:t>
            </a:r>
            <a:r>
              <a:rPr lang="nb-NO" dirty="0"/>
              <a:t> to trust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901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techniques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, and it has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techniques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available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depends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in, and, </a:t>
            </a:r>
            <a:r>
              <a:rPr lang="nb-NO" dirty="0" err="1"/>
              <a:t>again</a:t>
            </a:r>
            <a:r>
              <a:rPr lang="nb-NO" dirty="0"/>
              <a:t>,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trust </a:t>
            </a:r>
            <a:r>
              <a:rPr lang="nb-NO" dirty="0" err="1"/>
              <a:t>within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. It </a:t>
            </a:r>
            <a:r>
              <a:rPr lang="nb-NO" dirty="0" err="1"/>
              <a:t>depends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influence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itself</a:t>
            </a:r>
            <a:r>
              <a:rPr lang="nb-NO" dirty="0"/>
              <a:t>. As a </a:t>
            </a:r>
            <a:r>
              <a:rPr lang="nb-NO" dirty="0" err="1"/>
              <a:t>consultant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 </a:t>
            </a:r>
            <a:r>
              <a:rPr lang="nb-NO" dirty="0" err="1"/>
              <a:t>short</a:t>
            </a:r>
            <a:r>
              <a:rPr lang="nb-NO" dirty="0"/>
              <a:t> </a:t>
            </a:r>
            <a:r>
              <a:rPr lang="nb-NO" dirty="0" err="1"/>
              <a:t>contract</a:t>
            </a:r>
            <a:r>
              <a:rPr lang="nb-NO" dirty="0"/>
              <a:t>, in </a:t>
            </a:r>
            <a:r>
              <a:rPr lang="nb-NO" dirty="0" err="1"/>
              <a:t>particular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mature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respect</a:t>
            </a:r>
            <a:r>
              <a:rPr lang="nb-NO" dirty="0"/>
              <a:t> to software </a:t>
            </a:r>
            <a:r>
              <a:rPr lang="nb-NO" dirty="0" err="1"/>
              <a:t>development</a:t>
            </a:r>
            <a:r>
              <a:rPr lang="nb-NO" dirty="0"/>
              <a:t>,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not be </a:t>
            </a:r>
            <a:r>
              <a:rPr lang="nb-NO" dirty="0" err="1"/>
              <a:t>options</a:t>
            </a:r>
            <a:r>
              <a:rPr lang="nb-NO" dirty="0"/>
              <a:t> for </a:t>
            </a:r>
            <a:r>
              <a:rPr lang="nb-NO" dirty="0" err="1"/>
              <a:t>you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488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approach</a:t>
            </a:r>
            <a:r>
              <a:rPr lang="nb-NO" dirty="0"/>
              <a:t> is </a:t>
            </a:r>
            <a:r>
              <a:rPr lang="nb-NO" dirty="0" err="1"/>
              <a:t>coaching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basically</a:t>
            </a:r>
            <a:r>
              <a:rPr lang="nb-NO" dirty="0"/>
              <a:t> just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84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make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, </a:t>
            </a:r>
            <a:r>
              <a:rPr lang="nb-NO" dirty="0" err="1"/>
              <a:t>they’re</a:t>
            </a:r>
            <a:r>
              <a:rPr lang="nb-NO" dirty="0"/>
              <a:t> just </a:t>
            </a:r>
            <a:r>
              <a:rPr lang="nb-NO" dirty="0" err="1"/>
              <a:t>going</a:t>
            </a:r>
            <a:r>
              <a:rPr lang="nb-NO" dirty="0"/>
              <a:t> to resent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2324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tell </a:t>
            </a:r>
            <a:r>
              <a:rPr lang="nb-NO" dirty="0" err="1"/>
              <a:t>people</a:t>
            </a:r>
            <a:r>
              <a:rPr lang="nb-NO" dirty="0"/>
              <a:t> to </a:t>
            </a:r>
            <a:r>
              <a:rPr lang="nb-NO" dirty="0" err="1"/>
              <a:t>agree</a:t>
            </a:r>
            <a:r>
              <a:rPr lang="nb-NO" dirty="0"/>
              <a:t>. If </a:t>
            </a:r>
            <a:r>
              <a:rPr lang="nb-NO" dirty="0" err="1"/>
              <a:t>you</a:t>
            </a:r>
            <a:r>
              <a:rPr lang="nb-NO" dirty="0"/>
              <a:t> force </a:t>
            </a:r>
            <a:r>
              <a:rPr lang="nb-NO" dirty="0" err="1"/>
              <a:t>someone</a:t>
            </a:r>
            <a:r>
              <a:rPr lang="nb-NO" dirty="0"/>
              <a:t> to do </a:t>
            </a:r>
            <a:r>
              <a:rPr lang="nb-NO" dirty="0" err="1"/>
              <a:t>X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to,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arrogant and stupid, </a:t>
            </a:r>
            <a:r>
              <a:rPr lang="nb-NO" dirty="0" err="1"/>
              <a:t>they’ll</a:t>
            </a:r>
            <a:r>
              <a:rPr lang="nb-NO" dirty="0"/>
              <a:t> do </a:t>
            </a:r>
            <a:r>
              <a:rPr lang="nb-NO" dirty="0" err="1"/>
              <a:t>X</a:t>
            </a:r>
            <a:r>
              <a:rPr lang="nb-NO" dirty="0"/>
              <a:t> </a:t>
            </a:r>
            <a:r>
              <a:rPr lang="nb-NO" dirty="0" err="1"/>
              <a:t>poorly</a:t>
            </a:r>
            <a:r>
              <a:rPr lang="nb-NO" dirty="0"/>
              <a:t>, </a:t>
            </a:r>
            <a:r>
              <a:rPr lang="nb-NO" dirty="0" err="1"/>
              <a:t>X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fail</a:t>
            </a:r>
            <a:r>
              <a:rPr lang="nb-NO" dirty="0"/>
              <a:t>, and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and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right,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incompetent</a:t>
            </a:r>
            <a:r>
              <a:rPr lang="nb-NO" dirty="0"/>
              <a:t> and </a:t>
            </a:r>
            <a:r>
              <a:rPr lang="nb-NO" dirty="0" err="1"/>
              <a:t>messed</a:t>
            </a:r>
            <a:r>
              <a:rPr lang="nb-NO" dirty="0"/>
              <a:t> up, and </a:t>
            </a:r>
            <a:r>
              <a:rPr lang="nb-NO" dirty="0" err="1"/>
              <a:t>the</a:t>
            </a:r>
            <a:r>
              <a:rPr lang="nb-NO" dirty="0"/>
              <a:t> trust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have </a:t>
            </a:r>
            <a:r>
              <a:rPr lang="nb-NO" dirty="0" err="1"/>
              <a:t>eroded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20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you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blue</a:t>
            </a:r>
            <a:r>
              <a:rPr lang="nb-NO" dirty="0"/>
              <a:t> </a:t>
            </a:r>
            <a:r>
              <a:rPr lang="nb-NO" dirty="0" err="1"/>
              <a:t>dot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grey</a:t>
            </a:r>
            <a:r>
              <a:rPr lang="nb-NO" dirty="0"/>
              <a:t> </a:t>
            </a:r>
            <a:r>
              <a:rPr lang="nb-NO" dirty="0" err="1"/>
              <a:t>dots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, so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neutral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hopes and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ambitions</a:t>
            </a:r>
            <a:r>
              <a:rPr lang="nb-NO" dirty="0"/>
              <a:t>, and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employer</a:t>
            </a:r>
            <a:r>
              <a:rPr lang="nb-NO" dirty="0"/>
              <a:t> has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expectations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2008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instead</a:t>
            </a:r>
            <a:r>
              <a:rPr lang="nb-NO" dirty="0"/>
              <a:t>, a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approach</a:t>
            </a:r>
            <a:r>
              <a:rPr lang="nb-NO" dirty="0"/>
              <a:t> is to </a:t>
            </a:r>
            <a:r>
              <a:rPr lang="nb-NO" dirty="0" err="1"/>
              <a:t>help</a:t>
            </a:r>
            <a:r>
              <a:rPr lang="nb-NO" dirty="0"/>
              <a:t> </a:t>
            </a:r>
            <a:r>
              <a:rPr lang="nb-NO" dirty="0" err="1"/>
              <a:t>others</a:t>
            </a:r>
            <a:r>
              <a:rPr lang="nb-NO" dirty="0"/>
              <a:t> be </a:t>
            </a:r>
            <a:r>
              <a:rPr lang="nb-NO" dirty="0" err="1"/>
              <a:t>successful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5450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to do </a:t>
            </a:r>
            <a:r>
              <a:rPr lang="nb-NO" dirty="0" err="1"/>
              <a:t>X</a:t>
            </a:r>
            <a:r>
              <a:rPr lang="nb-NO" dirty="0"/>
              <a:t>, show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be </a:t>
            </a:r>
            <a:r>
              <a:rPr lang="nb-NO" dirty="0" err="1"/>
              <a:t>successful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X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8120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opportunity</a:t>
            </a:r>
            <a:r>
              <a:rPr lang="nb-NO" dirty="0"/>
              <a:t>,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others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problems, in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,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283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generalization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to </a:t>
            </a:r>
            <a:r>
              <a:rPr lang="nb-NO" dirty="0" err="1"/>
              <a:t>work</a:t>
            </a:r>
            <a:r>
              <a:rPr lang="nb-NO" dirty="0"/>
              <a:t> in </a:t>
            </a:r>
            <a:r>
              <a:rPr lang="nb-NO" dirty="0" err="1"/>
              <a:t>mobs</a:t>
            </a:r>
            <a:r>
              <a:rPr lang="nb-NO" dirty="0"/>
              <a:t> or ensembles. </a:t>
            </a:r>
            <a:r>
              <a:rPr lang="nb-NO" dirty="0" err="1"/>
              <a:t>That’s</a:t>
            </a:r>
            <a:r>
              <a:rPr lang="nb-NO" dirty="0"/>
              <a:t> in a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continuous</a:t>
            </a:r>
            <a:r>
              <a:rPr lang="nb-NO" dirty="0"/>
              <a:t> </a:t>
            </a:r>
            <a:r>
              <a:rPr lang="nb-NO" dirty="0" err="1"/>
              <a:t>multi-directional</a:t>
            </a:r>
            <a:r>
              <a:rPr lang="nb-NO" dirty="0"/>
              <a:t> </a:t>
            </a:r>
            <a:r>
              <a:rPr lang="nb-NO" dirty="0" err="1"/>
              <a:t>coaching</a:t>
            </a:r>
            <a:r>
              <a:rPr lang="nb-NO" dirty="0"/>
              <a:t>.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constantly</a:t>
            </a:r>
            <a:r>
              <a:rPr lang="nb-NO" dirty="0"/>
              <a:t> </a:t>
            </a:r>
            <a:r>
              <a:rPr lang="nb-NO" dirty="0" err="1"/>
              <a:t>showing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 </a:t>
            </a:r>
            <a:r>
              <a:rPr lang="nb-NO" dirty="0" err="1"/>
              <a:t>X</a:t>
            </a:r>
            <a:r>
              <a:rPr lang="nb-NO" dirty="0"/>
              <a:t> or Y or Z.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4228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 like </a:t>
            </a:r>
            <a:r>
              <a:rPr lang="nb-NO" dirty="0" err="1"/>
              <a:t>mobs</a:t>
            </a:r>
            <a:r>
              <a:rPr lang="nb-NO" dirty="0"/>
              <a:t> or ensembles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a </a:t>
            </a:r>
            <a:r>
              <a:rPr lang="nb-NO" dirty="0" err="1"/>
              <a:t>counterforce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desk force.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93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harder</a:t>
            </a:r>
            <a:r>
              <a:rPr lang="nb-NO" dirty="0"/>
              <a:t> to </a:t>
            </a:r>
            <a:r>
              <a:rPr lang="nb-NO" dirty="0" err="1"/>
              <a:t>fool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. If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mob</a:t>
            </a:r>
            <a:r>
              <a:rPr lang="nb-NO" dirty="0"/>
              <a:t> </a:t>
            </a:r>
            <a:r>
              <a:rPr lang="nb-NO" dirty="0" err="1"/>
              <a:t>discovers</a:t>
            </a:r>
            <a:r>
              <a:rPr lang="nb-NO" dirty="0"/>
              <a:t> an </a:t>
            </a:r>
            <a:r>
              <a:rPr lang="nb-NO" dirty="0" err="1"/>
              <a:t>ambiguous</a:t>
            </a:r>
            <a:r>
              <a:rPr lang="nb-NO" dirty="0"/>
              <a:t> </a:t>
            </a:r>
            <a:r>
              <a:rPr lang="nb-NO" dirty="0" err="1"/>
              <a:t>requirement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harder</a:t>
            </a:r>
            <a:r>
              <a:rPr lang="nb-NO" dirty="0"/>
              <a:t> to cover it up.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278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at </a:t>
            </a:r>
            <a:r>
              <a:rPr lang="nb-NO" dirty="0" err="1"/>
              <a:t>figuring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to talk to, </a:t>
            </a:r>
            <a:r>
              <a:rPr lang="nb-NO" dirty="0" err="1"/>
              <a:t>simply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involved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285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overcome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awkwardness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approaching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as a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lends </a:t>
            </a:r>
            <a:r>
              <a:rPr lang="nb-NO" dirty="0" err="1"/>
              <a:t>credibility</a:t>
            </a:r>
            <a:r>
              <a:rPr lang="nb-NO" dirty="0"/>
              <a:t> and </a:t>
            </a:r>
            <a:r>
              <a:rPr lang="nb-NO" dirty="0" err="1"/>
              <a:t>lessens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burden</a:t>
            </a:r>
            <a:r>
              <a:rPr lang="nb-NO" dirty="0"/>
              <a:t>. It’s like </a:t>
            </a:r>
            <a:r>
              <a:rPr lang="nb-NO" dirty="0" err="1"/>
              <a:t>having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friends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0277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in a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overcome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an on-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 All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is </a:t>
            </a:r>
            <a:r>
              <a:rPr lang="nb-NO" dirty="0" err="1"/>
              <a:t>including</a:t>
            </a:r>
            <a:r>
              <a:rPr lang="nb-NO" dirty="0"/>
              <a:t> more </a:t>
            </a:r>
            <a:r>
              <a:rPr lang="nb-NO" dirty="0" err="1"/>
              <a:t>people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73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autonomy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8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how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play </a:t>
            </a:r>
            <a:r>
              <a:rPr lang="nb-NO" dirty="0" err="1"/>
              <a:t>out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800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it </a:t>
            </a:r>
            <a:r>
              <a:rPr lang="nb-NO" dirty="0" err="1"/>
              <a:t>really</a:t>
            </a:r>
            <a:r>
              <a:rPr lang="nb-NO" dirty="0"/>
              <a:t>? It sounds </a:t>
            </a:r>
            <a:r>
              <a:rPr lang="nb-NO" dirty="0" err="1"/>
              <a:t>nice</a:t>
            </a:r>
            <a:r>
              <a:rPr lang="nb-NO" dirty="0"/>
              <a:t>, it has positive </a:t>
            </a:r>
            <a:r>
              <a:rPr lang="nb-NO" dirty="0" err="1"/>
              <a:t>connotations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is it? </a:t>
            </a:r>
            <a:r>
              <a:rPr lang="nb-NO" dirty="0" err="1"/>
              <a:t>What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more </a:t>
            </a:r>
            <a:r>
              <a:rPr lang="nb-NO" dirty="0" err="1"/>
              <a:t>autonomy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9527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freedom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37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freedom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6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freedom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685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Norwegian,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phrase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«frihet under ansvar»,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«</a:t>
            </a:r>
            <a:r>
              <a:rPr lang="nb-NO" dirty="0" err="1"/>
              <a:t>freedom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implied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 in a </a:t>
            </a:r>
            <a:r>
              <a:rPr lang="nb-NO" dirty="0" err="1"/>
              <a:t>responsible</a:t>
            </a:r>
            <a:r>
              <a:rPr lang="nb-NO" dirty="0"/>
              <a:t> manner».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5321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some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accountability</a:t>
            </a:r>
            <a:r>
              <a:rPr lang="nb-NO" dirty="0"/>
              <a:t>.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a </a:t>
            </a:r>
            <a:r>
              <a:rPr lang="nb-NO" dirty="0" err="1"/>
              <a:t>scapegoat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willing</a:t>
            </a:r>
            <a:r>
              <a:rPr lang="nb-NO" dirty="0"/>
              <a:t> to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choices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698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8940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means</a:t>
            </a:r>
            <a:r>
              <a:rPr lang="nb-NO" dirty="0"/>
              <a:t> taking </a:t>
            </a:r>
            <a:r>
              <a:rPr lang="nb-NO" dirty="0" err="1"/>
              <a:t>responsibility</a:t>
            </a:r>
            <a:r>
              <a:rPr lang="nb-NO" dirty="0"/>
              <a:t> for </a:t>
            </a:r>
            <a:r>
              <a:rPr lang="nb-NO" dirty="0" err="1"/>
              <a:t>outcomes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2216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autonomy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4310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it </a:t>
            </a:r>
            <a:r>
              <a:rPr lang="nb-NO" dirty="0" err="1"/>
              <a:t>depends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million </a:t>
            </a:r>
            <a:r>
              <a:rPr lang="nb-NO" dirty="0" err="1"/>
              <a:t>unknowns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1934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Unless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willing</a:t>
            </a:r>
            <a:r>
              <a:rPr lang="nb-NO" dirty="0"/>
              <a:t> to </a:t>
            </a:r>
            <a:r>
              <a:rPr lang="nb-NO" dirty="0" err="1"/>
              <a:t>claim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 for </a:t>
            </a:r>
            <a:r>
              <a:rPr lang="nb-NO" dirty="0" err="1"/>
              <a:t>outcomes</a:t>
            </a:r>
            <a:r>
              <a:rPr lang="nb-NO" dirty="0"/>
              <a:t>, </a:t>
            </a:r>
            <a:r>
              <a:rPr lang="nb-NO" dirty="0" err="1"/>
              <a:t>autonomy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be </a:t>
            </a:r>
            <a:r>
              <a:rPr lang="nb-NO" dirty="0" err="1"/>
              <a:t>limited</a:t>
            </a:r>
            <a:r>
              <a:rPr lang="nb-NO" dirty="0"/>
              <a:t> to </a:t>
            </a:r>
            <a:r>
              <a:rPr lang="nb-NO" dirty="0" err="1"/>
              <a:t>insignificant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3338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947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319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952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1118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real </a:t>
            </a:r>
            <a:r>
              <a:rPr lang="nb-NO" dirty="0" err="1"/>
              <a:t>autonomy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engage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. </a:t>
            </a:r>
            <a:r>
              <a:rPr lang="nb-NO" dirty="0" err="1"/>
              <a:t>Otherwise</a:t>
            </a:r>
            <a:r>
              <a:rPr lang="nb-NO" dirty="0"/>
              <a:t>, </a:t>
            </a:r>
            <a:r>
              <a:rPr lang="nb-NO" dirty="0" err="1"/>
              <a:t>we’ll</a:t>
            </a:r>
            <a:r>
              <a:rPr lang="nb-NO" dirty="0"/>
              <a:t> be </a:t>
            </a:r>
            <a:r>
              <a:rPr lang="nb-NO" dirty="0" err="1"/>
              <a:t>left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autonomy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skin-deep</a:t>
            </a:r>
            <a:r>
              <a:rPr lang="nb-NO" dirty="0"/>
              <a:t> and irrelevant.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1754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to </a:t>
            </a:r>
            <a:r>
              <a:rPr lang="nb-NO" dirty="0" err="1"/>
              <a:t>wrap</a:t>
            </a:r>
            <a:r>
              <a:rPr lang="nb-NO" dirty="0"/>
              <a:t> up </a:t>
            </a:r>
            <a:r>
              <a:rPr lang="nb-NO" dirty="0" err="1"/>
              <a:t>now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5364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point</a:t>
            </a:r>
            <a:r>
              <a:rPr lang="nb-NO" dirty="0"/>
              <a:t> I </a:t>
            </a:r>
            <a:r>
              <a:rPr lang="nb-NO" dirty="0" err="1"/>
              <a:t>wanted</a:t>
            </a:r>
            <a:r>
              <a:rPr lang="nb-NO" dirty="0"/>
              <a:t> to make is </a:t>
            </a:r>
            <a:r>
              <a:rPr lang="nb-NO" dirty="0" err="1"/>
              <a:t>that</a:t>
            </a:r>
            <a:r>
              <a:rPr lang="nb-NO" dirty="0"/>
              <a:t> software is </a:t>
            </a:r>
            <a:r>
              <a:rPr lang="nb-NO" dirty="0" err="1"/>
              <a:t>socio-technical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obvious</a:t>
            </a:r>
            <a:r>
              <a:rPr lang="nb-NO" dirty="0"/>
              <a:t> questions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ask.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758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all human, for </a:t>
            </a:r>
            <a:r>
              <a:rPr lang="nb-NO" dirty="0" err="1"/>
              <a:t>good</a:t>
            </a:r>
            <a:r>
              <a:rPr lang="nb-NO" dirty="0"/>
              <a:t> and bad.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protect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self</a:t>
            </a:r>
            <a:r>
              <a:rPr lang="nb-NO" dirty="0"/>
              <a:t>-images </a:t>
            </a:r>
            <a:r>
              <a:rPr lang="nb-NO" dirty="0" err="1"/>
              <a:t>fiercely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4731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Trust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to </a:t>
            </a:r>
            <a:r>
              <a:rPr lang="nb-NO" dirty="0" err="1"/>
              <a:t>effective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and </a:t>
            </a:r>
            <a:r>
              <a:rPr lang="nb-NO" dirty="0" err="1"/>
              <a:t>collaboration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0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?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you’re</a:t>
            </a:r>
            <a:r>
              <a:rPr lang="nb-NO" dirty="0"/>
              <a:t> an </a:t>
            </a:r>
            <a:r>
              <a:rPr lang="nb-NO" dirty="0" err="1"/>
              <a:t>excellent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, </a:t>
            </a:r>
            <a:r>
              <a:rPr lang="nb-NO" dirty="0" err="1"/>
              <a:t>obviously</a:t>
            </a:r>
            <a:r>
              <a:rPr lang="nb-NO" dirty="0"/>
              <a:t>,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in </a:t>
            </a:r>
            <a:r>
              <a:rPr lang="nb-NO" dirty="0" err="1"/>
              <a:t>the</a:t>
            </a:r>
            <a:r>
              <a:rPr lang="nb-NO" dirty="0"/>
              <a:t> Northern </a:t>
            </a:r>
            <a:r>
              <a:rPr lang="nb-NO" dirty="0" err="1"/>
              <a:t>hemisphere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tell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, </a:t>
            </a:r>
            <a:r>
              <a:rPr lang="nb-NO" dirty="0" err="1"/>
              <a:t>really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more. So </a:t>
            </a:r>
            <a:r>
              <a:rPr lang="nb-NO" dirty="0" err="1"/>
              <a:t>you’re</a:t>
            </a:r>
            <a:r>
              <a:rPr lang="nb-NO" dirty="0"/>
              <a:t> an </a:t>
            </a:r>
            <a:r>
              <a:rPr lang="nb-NO" dirty="0" err="1"/>
              <a:t>unknown</a:t>
            </a:r>
            <a:r>
              <a:rPr lang="nb-NO" dirty="0"/>
              <a:t>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888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lead and have </a:t>
            </a:r>
            <a:r>
              <a:rPr lang="nb-NO" dirty="0" err="1"/>
              <a:t>impact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038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software is </a:t>
            </a:r>
            <a:r>
              <a:rPr lang="nb-NO" dirty="0" err="1"/>
              <a:t>socio-technical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build</a:t>
            </a:r>
            <a:r>
              <a:rPr lang="nb-NO" dirty="0"/>
              <a:t> an </a:t>
            </a:r>
            <a:r>
              <a:rPr lang="nb-NO" dirty="0" err="1"/>
              <a:t>environment</a:t>
            </a:r>
            <a:r>
              <a:rPr lang="nb-NO" dirty="0"/>
              <a:t>, an </a:t>
            </a:r>
            <a:r>
              <a:rPr lang="nb-NO" dirty="0" err="1"/>
              <a:t>intertwingled</a:t>
            </a:r>
            <a:r>
              <a:rPr lang="nb-NO" dirty="0"/>
              <a:t> system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and </a:t>
            </a:r>
            <a:r>
              <a:rPr lang="nb-NO" dirty="0" err="1"/>
              <a:t>healthy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run.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26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software is </a:t>
            </a:r>
            <a:r>
              <a:rPr lang="nb-NO" dirty="0" err="1"/>
              <a:t>socio-technical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build</a:t>
            </a:r>
            <a:r>
              <a:rPr lang="nb-NO" dirty="0"/>
              <a:t> an </a:t>
            </a:r>
            <a:r>
              <a:rPr lang="nb-NO" dirty="0" err="1"/>
              <a:t>environment</a:t>
            </a:r>
            <a:r>
              <a:rPr lang="nb-NO" dirty="0"/>
              <a:t>, an </a:t>
            </a:r>
            <a:r>
              <a:rPr lang="nb-NO" dirty="0" err="1"/>
              <a:t>intertwingled</a:t>
            </a:r>
            <a:r>
              <a:rPr lang="nb-NO" dirty="0"/>
              <a:t> system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and </a:t>
            </a:r>
            <a:r>
              <a:rPr lang="nb-NO" dirty="0" err="1"/>
              <a:t>healthy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run.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06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more </a:t>
            </a:r>
            <a:r>
              <a:rPr lang="nb-NO" dirty="0" err="1"/>
              <a:t>unknowns</a:t>
            </a:r>
            <a:r>
              <a:rPr lang="nb-NO" dirty="0"/>
              <a:t>: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, and </a:t>
            </a:r>
            <a:r>
              <a:rPr lang="nb-NO" dirty="0" err="1"/>
              <a:t>what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9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obviously</a:t>
            </a:r>
            <a:r>
              <a:rPr lang="nb-NO" dirty="0"/>
              <a:t> it </a:t>
            </a:r>
            <a:r>
              <a:rPr lang="nb-NO" dirty="0" err="1"/>
              <a:t>depends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 is in.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08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place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8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74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junior </a:t>
            </a:r>
            <a:r>
              <a:rPr lang="nb-NO" dirty="0" err="1"/>
              <a:t>developer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1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senior </a:t>
            </a:r>
            <a:r>
              <a:rPr lang="nb-NO" dirty="0" err="1"/>
              <a:t>developer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tech</a:t>
            </a:r>
            <a:r>
              <a:rPr lang="nb-NO" dirty="0"/>
              <a:t> lead?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5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 an </a:t>
            </a:r>
            <a:r>
              <a:rPr lang="nb-NO" dirty="0" err="1"/>
              <a:t>architect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47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? </a:t>
            </a:r>
            <a:r>
              <a:rPr lang="nb-NO" dirty="0" err="1"/>
              <a:t>Anyone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? Project leaders,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graphical</a:t>
            </a:r>
            <a:r>
              <a:rPr lang="nb-NO" dirty="0"/>
              <a:t> designers, testers? It </a:t>
            </a:r>
            <a:r>
              <a:rPr lang="nb-NO" dirty="0" err="1"/>
              <a:t>doesn’t</a:t>
            </a:r>
            <a:r>
              <a:rPr lang="nb-NO" dirty="0"/>
              <a:t> matter,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paid</a:t>
            </a:r>
            <a:r>
              <a:rPr lang="nb-NO" dirty="0"/>
              <a:t> to do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contributes</a:t>
            </a:r>
            <a:r>
              <a:rPr lang="nb-NO" dirty="0"/>
              <a:t> to </a:t>
            </a:r>
            <a:r>
              <a:rPr lang="nb-NO" dirty="0" err="1"/>
              <a:t>producing</a:t>
            </a:r>
            <a:r>
              <a:rPr lang="nb-NO" dirty="0"/>
              <a:t> software, </a:t>
            </a:r>
            <a:r>
              <a:rPr lang="nb-NO" dirty="0" err="1"/>
              <a:t>you’re</a:t>
            </a:r>
            <a:r>
              <a:rPr lang="nb-NO" dirty="0"/>
              <a:t> all software 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97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expected</a:t>
            </a:r>
            <a:r>
              <a:rPr lang="nb-NO" dirty="0"/>
              <a:t> from </a:t>
            </a:r>
            <a:r>
              <a:rPr lang="nb-NO" dirty="0" err="1"/>
              <a:t>you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5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who</a:t>
            </a:r>
            <a:r>
              <a:rPr lang="nb-NO" dirty="0"/>
              <a:t> am I? My </a:t>
            </a:r>
            <a:r>
              <a:rPr lang="nb-NO" dirty="0" err="1"/>
              <a:t>name</a:t>
            </a:r>
            <a:r>
              <a:rPr lang="nb-NO" dirty="0"/>
              <a:t> is Einar Høst, and </a:t>
            </a:r>
            <a:r>
              <a:rPr lang="nb-NO" dirty="0" err="1"/>
              <a:t>I’m</a:t>
            </a:r>
            <a:r>
              <a:rPr lang="nb-NO" dirty="0"/>
              <a:t> a software </a:t>
            </a:r>
            <a:r>
              <a:rPr lang="nb-NO" dirty="0" err="1"/>
              <a:t>developer</a:t>
            </a:r>
            <a:r>
              <a:rPr lang="nb-NO" dirty="0"/>
              <a:t>.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been</a:t>
            </a:r>
            <a:r>
              <a:rPr lang="nb-NO" dirty="0"/>
              <a:t> a programmer for 20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87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to be </a:t>
            </a:r>
            <a:r>
              <a:rPr lang="nb-NO" dirty="0" err="1"/>
              <a:t>the</a:t>
            </a:r>
            <a:r>
              <a:rPr lang="nb-NO" dirty="0"/>
              <a:t> elite </a:t>
            </a:r>
            <a:r>
              <a:rPr lang="nb-NO" dirty="0" err="1"/>
              <a:t>dev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42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to be </a:t>
            </a:r>
            <a:r>
              <a:rPr lang="nb-NO" dirty="0" err="1"/>
              <a:t>the</a:t>
            </a:r>
            <a:r>
              <a:rPr lang="nb-NO" dirty="0"/>
              <a:t> fastest </a:t>
            </a:r>
            <a:r>
              <a:rPr lang="nb-NO" dirty="0" err="1"/>
              <a:t>Jira</a:t>
            </a:r>
            <a:r>
              <a:rPr lang="nb-NO" dirty="0"/>
              <a:t> </a:t>
            </a:r>
            <a:r>
              <a:rPr lang="nb-NO" dirty="0" err="1"/>
              <a:t>ticket</a:t>
            </a:r>
            <a:r>
              <a:rPr lang="nb-NO" dirty="0"/>
              <a:t> </a:t>
            </a:r>
            <a:r>
              <a:rPr lang="nb-NO" dirty="0" err="1"/>
              <a:t>processing</a:t>
            </a:r>
            <a:r>
              <a:rPr lang="nb-NO" dirty="0"/>
              <a:t> </a:t>
            </a:r>
            <a:r>
              <a:rPr lang="nb-NO" dirty="0" err="1"/>
              <a:t>machine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north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51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in </a:t>
            </a:r>
            <a:r>
              <a:rPr lang="nb-NO" dirty="0" err="1"/>
              <a:t>moving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a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68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there</a:t>
            </a:r>
            <a:r>
              <a:rPr lang="nb-NO" dirty="0"/>
              <a:t> to </a:t>
            </a:r>
            <a:r>
              <a:rPr lang="nb-NO" dirty="0" err="1"/>
              <a:t>coach</a:t>
            </a:r>
            <a:r>
              <a:rPr lang="nb-NO" dirty="0"/>
              <a:t> a team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to </a:t>
            </a:r>
            <a:r>
              <a:rPr lang="nb-NO" dirty="0" err="1"/>
              <a:t>build</a:t>
            </a:r>
            <a:r>
              <a:rPr lang="nb-NO" dirty="0"/>
              <a:t> a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culture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6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goals?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15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57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8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9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work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services such as unemployment benefit, work assessment allowance, sickness benefit, pensions, child benefit and cash-for-care benefit.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2719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06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77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94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your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? For </a:t>
            </a:r>
            <a:r>
              <a:rPr lang="nb-NO" dirty="0" err="1"/>
              <a:t>consultants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 is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limited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hired</a:t>
            </a:r>
            <a:r>
              <a:rPr lang="nb-NO" dirty="0"/>
              <a:t> for a </a:t>
            </a:r>
            <a:r>
              <a:rPr lang="nb-NO" dirty="0" err="1"/>
              <a:t>year</a:t>
            </a:r>
            <a:r>
              <a:rPr lang="nb-NO" dirty="0"/>
              <a:t>, and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contract</a:t>
            </a:r>
            <a:r>
              <a:rPr lang="nb-NO" dirty="0"/>
              <a:t> for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so, </a:t>
            </a:r>
            <a:r>
              <a:rPr lang="nb-NO" dirty="0" err="1"/>
              <a:t>it’s</a:t>
            </a:r>
            <a:r>
              <a:rPr lang="nb-NO" dirty="0"/>
              <a:t> different from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</a:t>
            </a:r>
            <a:r>
              <a:rPr lang="nb-NO" dirty="0" err="1"/>
              <a:t>employee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thinks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49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your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? For </a:t>
            </a:r>
            <a:r>
              <a:rPr lang="nb-NO" dirty="0" err="1"/>
              <a:t>consultants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 is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limited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hired</a:t>
            </a:r>
            <a:r>
              <a:rPr lang="nb-NO" dirty="0"/>
              <a:t> for a </a:t>
            </a:r>
            <a:r>
              <a:rPr lang="nb-NO" dirty="0" err="1"/>
              <a:t>year</a:t>
            </a:r>
            <a:r>
              <a:rPr lang="nb-NO" dirty="0"/>
              <a:t>, and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contract</a:t>
            </a:r>
            <a:r>
              <a:rPr lang="nb-NO" dirty="0"/>
              <a:t> for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so, </a:t>
            </a:r>
            <a:r>
              <a:rPr lang="nb-NO" dirty="0" err="1"/>
              <a:t>it’s</a:t>
            </a:r>
            <a:r>
              <a:rPr lang="nb-NO" dirty="0"/>
              <a:t> different from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</a:t>
            </a:r>
            <a:r>
              <a:rPr lang="nb-NO" dirty="0" err="1"/>
              <a:t>employee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thinks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48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your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? For </a:t>
            </a:r>
            <a:r>
              <a:rPr lang="nb-NO" dirty="0" err="1"/>
              <a:t>consultants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time </a:t>
            </a:r>
            <a:r>
              <a:rPr lang="nb-NO" dirty="0" err="1"/>
              <a:t>frame</a:t>
            </a:r>
            <a:r>
              <a:rPr lang="nb-NO" dirty="0"/>
              <a:t> is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limited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hired</a:t>
            </a:r>
            <a:r>
              <a:rPr lang="nb-NO" dirty="0"/>
              <a:t> for a </a:t>
            </a:r>
            <a:r>
              <a:rPr lang="nb-NO" dirty="0" err="1"/>
              <a:t>year</a:t>
            </a:r>
            <a:r>
              <a:rPr lang="nb-NO" dirty="0"/>
              <a:t>, and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contract</a:t>
            </a:r>
            <a:r>
              <a:rPr lang="nb-NO" dirty="0"/>
              <a:t> for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year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so, </a:t>
            </a:r>
            <a:r>
              <a:rPr lang="nb-NO" dirty="0" err="1"/>
              <a:t>it’s</a:t>
            </a:r>
            <a:r>
              <a:rPr lang="nb-NO" dirty="0"/>
              <a:t> different from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</a:t>
            </a:r>
            <a:r>
              <a:rPr lang="nb-NO" dirty="0" err="1"/>
              <a:t>employee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thinks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049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make a simple </a:t>
            </a:r>
            <a:r>
              <a:rPr lang="nb-NO" dirty="0" err="1"/>
              <a:t>assumption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04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impact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contribute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best </a:t>
            </a:r>
            <a:r>
              <a:rPr lang="nb-NO" dirty="0" err="1"/>
              <a:t>work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done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2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consider</a:t>
            </a:r>
            <a:r>
              <a:rPr lang="nb-NO" dirty="0"/>
              <a:t> a </a:t>
            </a:r>
            <a:r>
              <a:rPr lang="nb-NO" dirty="0" err="1"/>
              <a:t>concrete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point</a:t>
            </a:r>
            <a:r>
              <a:rPr lang="nb-NO" dirty="0"/>
              <a:t> I </a:t>
            </a:r>
            <a:r>
              <a:rPr lang="nb-NO" dirty="0" err="1"/>
              <a:t>wanted</a:t>
            </a:r>
            <a:r>
              <a:rPr lang="nb-NO" dirty="0"/>
              <a:t> to make is </a:t>
            </a:r>
            <a:r>
              <a:rPr lang="nb-NO" dirty="0" err="1"/>
              <a:t>that</a:t>
            </a:r>
            <a:r>
              <a:rPr lang="nb-NO" dirty="0"/>
              <a:t> software is </a:t>
            </a:r>
            <a:r>
              <a:rPr lang="nb-NO" dirty="0" err="1"/>
              <a:t>socio-technical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obvious</a:t>
            </a:r>
            <a:r>
              <a:rPr lang="nb-NO" dirty="0"/>
              <a:t> questions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ask.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23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concrete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50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blue</a:t>
            </a:r>
            <a:r>
              <a:rPr lang="nb-NO" dirty="0"/>
              <a:t> </a:t>
            </a:r>
            <a:r>
              <a:rPr lang="nb-NO" dirty="0" err="1"/>
              <a:t>dot</a:t>
            </a:r>
            <a:r>
              <a:rPr lang="nb-NO" dirty="0"/>
              <a:t>. And I start my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at NAV. I bring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20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software </a:t>
            </a:r>
            <a:r>
              <a:rPr lang="nb-NO" dirty="0" err="1"/>
              <a:t>development</a:t>
            </a:r>
            <a:r>
              <a:rPr lang="nb-NO" dirty="0"/>
              <a:t>, and I </a:t>
            </a:r>
            <a:r>
              <a:rPr lang="nb-NO" dirty="0" err="1"/>
              <a:t>want</a:t>
            </a:r>
            <a:r>
              <a:rPr lang="nb-NO" dirty="0"/>
              <a:t> to have </a:t>
            </a:r>
            <a:r>
              <a:rPr lang="nb-NO" dirty="0" err="1"/>
              <a:t>impact</a:t>
            </a:r>
            <a:r>
              <a:rPr lang="nb-NO" dirty="0"/>
              <a:t>.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my </a:t>
            </a:r>
            <a:r>
              <a:rPr lang="nb-NO" dirty="0" err="1"/>
              <a:t>knowledge</a:t>
            </a:r>
            <a:r>
              <a:rPr lang="nb-NO" dirty="0"/>
              <a:t> and </a:t>
            </a:r>
            <a:r>
              <a:rPr lang="nb-NO" dirty="0" err="1"/>
              <a:t>experience</a:t>
            </a:r>
            <a:r>
              <a:rPr lang="nb-NO" dirty="0"/>
              <a:t> to do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31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I </a:t>
            </a:r>
            <a:r>
              <a:rPr lang="nb-NO" dirty="0" err="1"/>
              <a:t>come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opinions.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4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instance</a:t>
            </a:r>
            <a:r>
              <a:rPr lang="nb-NO" dirty="0"/>
              <a:t>, I </a:t>
            </a:r>
            <a:r>
              <a:rPr lang="nb-NO" dirty="0" err="1"/>
              <a:t>believe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-driven design is </a:t>
            </a:r>
            <a:r>
              <a:rPr lang="nb-NO" dirty="0" err="1"/>
              <a:t>important</a:t>
            </a:r>
            <a:r>
              <a:rPr lang="nb-NO" dirty="0"/>
              <a:t>, and a </a:t>
            </a:r>
            <a:r>
              <a:rPr lang="nb-NO" dirty="0" err="1"/>
              <a:t>way</a:t>
            </a:r>
            <a:r>
              <a:rPr lang="nb-NO" dirty="0"/>
              <a:t> to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problem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accumulating</a:t>
            </a:r>
            <a:r>
              <a:rPr lang="nb-NO" dirty="0"/>
              <a:t> </a:t>
            </a:r>
            <a:r>
              <a:rPr lang="nb-NO" dirty="0" err="1"/>
              <a:t>complexity</a:t>
            </a:r>
            <a:r>
              <a:rPr lang="nb-NO" dirty="0"/>
              <a:t> in software.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not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have </a:t>
            </a:r>
            <a:r>
              <a:rPr lang="nb-NO" dirty="0" err="1"/>
              <a:t>had</a:t>
            </a:r>
            <a:r>
              <a:rPr lang="nb-NO" dirty="0"/>
              <a:t> bad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DDD, and </a:t>
            </a:r>
            <a:r>
              <a:rPr lang="nb-NO" dirty="0" err="1"/>
              <a:t>that’s</a:t>
            </a:r>
            <a:r>
              <a:rPr lang="nb-NO" dirty="0"/>
              <a:t> fine.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have to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And 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I start my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skeptical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believe</a:t>
            </a:r>
            <a:r>
              <a:rPr lang="nb-NO" dirty="0"/>
              <a:t> in. And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04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</a:t>
            </a:r>
            <a:r>
              <a:rPr lang="nb-NO" dirty="0" err="1"/>
              <a:t>skeptical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theatre</a:t>
            </a:r>
            <a:r>
              <a:rPr lang="nb-NO" dirty="0"/>
              <a:t>. A lot </a:t>
            </a:r>
            <a:r>
              <a:rPr lang="nb-NO" dirty="0" err="1"/>
              <a:t>of</a:t>
            </a:r>
            <a:r>
              <a:rPr lang="nb-NO" dirty="0"/>
              <a:t> so-</a:t>
            </a:r>
            <a:r>
              <a:rPr lang="nb-NO" dirty="0" err="1"/>
              <a:t>called</a:t>
            </a:r>
            <a:r>
              <a:rPr lang="nb-NO" dirty="0"/>
              <a:t> Agile </a:t>
            </a:r>
            <a:r>
              <a:rPr lang="nb-NO" dirty="0" err="1"/>
              <a:t>processes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acts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cargo </a:t>
            </a:r>
            <a:r>
              <a:rPr lang="nb-NO" dirty="0" err="1"/>
              <a:t>culting</a:t>
            </a:r>
            <a:r>
              <a:rPr lang="nb-NO" dirty="0"/>
              <a:t>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true </a:t>
            </a:r>
            <a:r>
              <a:rPr lang="nb-NO" dirty="0" err="1"/>
              <a:t>agility</a:t>
            </a:r>
            <a:r>
              <a:rPr lang="nb-NO" dirty="0"/>
              <a:t> </a:t>
            </a:r>
            <a:r>
              <a:rPr lang="nb-NO" dirty="0" err="1"/>
              <a:t>involved</a:t>
            </a:r>
            <a:r>
              <a:rPr lang="nb-NO" dirty="0"/>
              <a:t> – </a:t>
            </a:r>
            <a:r>
              <a:rPr lang="nb-NO" dirty="0" err="1"/>
              <a:t>little</a:t>
            </a:r>
            <a:r>
              <a:rPr lang="nb-NO" dirty="0"/>
              <a:t> in turns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adaptability</a:t>
            </a:r>
            <a:r>
              <a:rPr lang="nb-NO" dirty="0"/>
              <a:t>, </a:t>
            </a:r>
            <a:r>
              <a:rPr lang="nb-NO" dirty="0" err="1"/>
              <a:t>little</a:t>
            </a:r>
            <a:r>
              <a:rPr lang="nb-NO" dirty="0"/>
              <a:t> in turns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autonomy</a:t>
            </a:r>
            <a:r>
              <a:rPr lang="nb-NO" dirty="0"/>
              <a:t>. It’s not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against</a:t>
            </a:r>
            <a:r>
              <a:rPr lang="nb-NO" dirty="0"/>
              <a:t> agile,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against</a:t>
            </a:r>
            <a:r>
              <a:rPr lang="nb-NO" dirty="0"/>
              <a:t> </a:t>
            </a:r>
            <a:r>
              <a:rPr lang="nb-NO" dirty="0" err="1"/>
              <a:t>pretending</a:t>
            </a:r>
            <a:r>
              <a:rPr lang="nb-NO" dirty="0"/>
              <a:t> to be agile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not, for </a:t>
            </a:r>
            <a:r>
              <a:rPr lang="nb-NO" dirty="0" err="1"/>
              <a:t>whatever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be.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8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believe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for </a:t>
            </a:r>
            <a:r>
              <a:rPr lang="nb-NO" dirty="0" err="1"/>
              <a:t>leadership</a:t>
            </a:r>
            <a:r>
              <a:rPr lang="nb-NO" dirty="0"/>
              <a:t> and </a:t>
            </a:r>
            <a:r>
              <a:rPr lang="nb-NO" dirty="0" err="1"/>
              <a:t>strategy</a:t>
            </a:r>
            <a:r>
              <a:rPr lang="nb-NO" dirty="0"/>
              <a:t>.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have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initiative</a:t>
            </a:r>
            <a:r>
              <a:rPr lang="nb-NO" dirty="0"/>
              <a:t> and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intentions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lack</a:t>
            </a:r>
            <a:r>
              <a:rPr lang="nb-NO" dirty="0"/>
              <a:t> </a:t>
            </a:r>
            <a:r>
              <a:rPr lang="nb-NO" dirty="0" err="1"/>
              <a:t>direction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193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 am </a:t>
            </a:r>
            <a:r>
              <a:rPr lang="nb-NO" dirty="0" err="1"/>
              <a:t>skeptical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top-</a:t>
            </a:r>
            <a:r>
              <a:rPr lang="nb-NO" dirty="0" err="1"/>
              <a:t>down</a:t>
            </a:r>
            <a:r>
              <a:rPr lang="nb-NO" dirty="0"/>
              <a:t> </a:t>
            </a:r>
            <a:r>
              <a:rPr lang="nb-NO" dirty="0" err="1"/>
              <a:t>leadership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in.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great</a:t>
            </a:r>
            <a:r>
              <a:rPr lang="nb-NO" dirty="0"/>
              <a:t> book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Seeing</a:t>
            </a:r>
            <a:r>
              <a:rPr lang="nb-NO" dirty="0"/>
              <a:t> Like a State </a:t>
            </a:r>
            <a:r>
              <a:rPr lang="nb-NO" dirty="0" err="1"/>
              <a:t>that</a:t>
            </a:r>
            <a:r>
              <a:rPr lang="nb-NO" dirty="0"/>
              <a:t> talks </a:t>
            </a:r>
            <a:r>
              <a:rPr lang="nb-NO" dirty="0" err="1"/>
              <a:t>about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implement</a:t>
            </a:r>
            <a:r>
              <a:rPr lang="nb-NO" dirty="0"/>
              <a:t> grand </a:t>
            </a:r>
            <a:r>
              <a:rPr lang="nb-NO" dirty="0" err="1"/>
              <a:t>schemes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taking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factors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account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698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 am </a:t>
            </a:r>
            <a:r>
              <a:rPr lang="nb-NO" dirty="0" err="1"/>
              <a:t>skeptical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top-</a:t>
            </a:r>
            <a:r>
              <a:rPr lang="nb-NO" dirty="0" err="1"/>
              <a:t>down</a:t>
            </a:r>
            <a:r>
              <a:rPr lang="nb-NO" dirty="0"/>
              <a:t> </a:t>
            </a:r>
            <a:r>
              <a:rPr lang="nb-NO" dirty="0" err="1"/>
              <a:t>leadership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in.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great</a:t>
            </a:r>
            <a:r>
              <a:rPr lang="nb-NO" dirty="0"/>
              <a:t> book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Seeing</a:t>
            </a:r>
            <a:r>
              <a:rPr lang="nb-NO" dirty="0"/>
              <a:t> Like a State </a:t>
            </a:r>
            <a:r>
              <a:rPr lang="nb-NO" dirty="0" err="1"/>
              <a:t>that</a:t>
            </a:r>
            <a:r>
              <a:rPr lang="nb-NO" dirty="0"/>
              <a:t> talks </a:t>
            </a:r>
            <a:r>
              <a:rPr lang="nb-NO" dirty="0" err="1"/>
              <a:t>about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implement</a:t>
            </a:r>
            <a:r>
              <a:rPr lang="nb-NO" dirty="0"/>
              <a:t> grand </a:t>
            </a:r>
            <a:r>
              <a:rPr lang="nb-NO" dirty="0" err="1"/>
              <a:t>schemes</a:t>
            </a:r>
            <a:r>
              <a:rPr lang="nb-NO" dirty="0"/>
              <a:t> </a:t>
            </a:r>
            <a:r>
              <a:rPr lang="nb-NO" dirty="0" err="1"/>
              <a:t>without</a:t>
            </a:r>
            <a:r>
              <a:rPr lang="nb-NO" dirty="0"/>
              <a:t> taking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factors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account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69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believe</a:t>
            </a:r>
            <a:r>
              <a:rPr lang="nb-NO" dirty="0"/>
              <a:t> in </a:t>
            </a:r>
            <a:r>
              <a:rPr lang="nb-NO" dirty="0" err="1"/>
              <a:t>incremental</a:t>
            </a:r>
            <a:r>
              <a:rPr lang="nb-NO" dirty="0"/>
              <a:t> </a:t>
            </a:r>
            <a:r>
              <a:rPr lang="nb-NO" dirty="0" err="1"/>
              <a:t>improvements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a goal.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84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</a:t>
            </a:r>
            <a:r>
              <a:rPr lang="nb-NO" dirty="0" err="1"/>
              <a:t>skeptical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grand </a:t>
            </a:r>
            <a:r>
              <a:rPr lang="nb-NO" dirty="0" err="1"/>
              <a:t>rewrites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first is «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?»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 for a system to be </a:t>
            </a:r>
            <a:r>
              <a:rPr lang="nb-NO" dirty="0" err="1"/>
              <a:t>socio-technical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173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believe</a:t>
            </a:r>
            <a:r>
              <a:rPr lang="nb-NO" dirty="0"/>
              <a:t> in </a:t>
            </a:r>
            <a:r>
              <a:rPr lang="nb-NO" dirty="0" err="1"/>
              <a:t>empowered</a:t>
            </a:r>
            <a:r>
              <a:rPr lang="nb-NO" dirty="0"/>
              <a:t>, </a:t>
            </a:r>
            <a:r>
              <a:rPr lang="nb-NO" dirty="0" err="1"/>
              <a:t>autonomous</a:t>
            </a:r>
            <a:r>
              <a:rPr lang="nb-NO" dirty="0"/>
              <a:t> teams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aligned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 </a:t>
            </a:r>
            <a:r>
              <a:rPr lang="nb-NO" dirty="0" err="1"/>
              <a:t>streams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996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</a:t>
            </a:r>
            <a:r>
              <a:rPr lang="nb-NO" dirty="0" err="1"/>
              <a:t>skeptical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programmer </a:t>
            </a:r>
            <a:r>
              <a:rPr lang="nb-NO" dirty="0" err="1"/>
              <a:t>heroics</a:t>
            </a:r>
            <a:r>
              <a:rPr lang="nb-NO" dirty="0"/>
              <a:t>. If </a:t>
            </a:r>
            <a:r>
              <a:rPr lang="nb-NO" dirty="0" err="1"/>
              <a:t>you</a:t>
            </a:r>
            <a:r>
              <a:rPr lang="nb-NO" dirty="0"/>
              <a:t> have to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an </a:t>
            </a:r>
            <a:r>
              <a:rPr lang="nb-NO" dirty="0" err="1"/>
              <a:t>indication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systemic</a:t>
            </a:r>
            <a:r>
              <a:rPr lang="nb-NO" dirty="0"/>
              <a:t> problems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02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just </a:t>
            </a:r>
            <a:r>
              <a:rPr lang="nb-NO" dirty="0" err="1"/>
              <a:t>examples</a:t>
            </a:r>
            <a:r>
              <a:rPr lang="nb-NO" dirty="0"/>
              <a:t>. I have my opinions, </a:t>
            </a:r>
            <a:r>
              <a:rPr lang="nb-NO" dirty="0" err="1"/>
              <a:t>others</a:t>
            </a:r>
            <a:r>
              <a:rPr lang="nb-NO" dirty="0"/>
              <a:t> have </a:t>
            </a:r>
            <a:r>
              <a:rPr lang="nb-NO" dirty="0" err="1"/>
              <a:t>theirs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97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Primarily</a:t>
            </a:r>
            <a:r>
              <a:rPr lang="nb-NO" dirty="0"/>
              <a:t> I am human.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80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I am </a:t>
            </a:r>
            <a:r>
              <a:rPr lang="nb-NO" dirty="0" err="1"/>
              <a:t>complex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37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knowledge</a:t>
            </a:r>
            <a:r>
              <a:rPr lang="nb-NO" dirty="0"/>
              <a:t> and </a:t>
            </a:r>
            <a:r>
              <a:rPr lang="nb-NO" dirty="0" err="1"/>
              <a:t>experience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13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</a:t>
            </a:r>
            <a:r>
              <a:rPr lang="nb-NO" dirty="0" err="1"/>
              <a:t>strengths</a:t>
            </a:r>
            <a:r>
              <a:rPr lang="nb-NO" dirty="0"/>
              <a:t> and </a:t>
            </a:r>
            <a:r>
              <a:rPr lang="nb-NO" dirty="0" err="1"/>
              <a:t>weaknesses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6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hopes &amp; </a:t>
            </a:r>
            <a:r>
              <a:rPr lang="nb-NO" dirty="0" err="1"/>
              <a:t>fears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32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confident</a:t>
            </a:r>
            <a:r>
              <a:rPr lang="nb-NO" dirty="0"/>
              <a:t> &amp; </a:t>
            </a:r>
            <a:r>
              <a:rPr lang="nb-NO" dirty="0" err="1"/>
              <a:t>insecure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64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my </a:t>
            </a:r>
            <a:r>
              <a:rPr lang="nb-NO" dirty="0" err="1"/>
              <a:t>pet</a:t>
            </a:r>
            <a:r>
              <a:rPr lang="nb-NO" dirty="0"/>
              <a:t> </a:t>
            </a:r>
            <a:r>
              <a:rPr lang="nb-NO" dirty="0" err="1"/>
              <a:t>peeves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will</a:t>
            </a:r>
            <a:r>
              <a:rPr lang="nb-NO" dirty="0"/>
              <a:t> rant </a:t>
            </a:r>
            <a:r>
              <a:rPr lang="nb-NO" dirty="0" err="1"/>
              <a:t>about</a:t>
            </a:r>
            <a:r>
              <a:rPr lang="nb-NO" dirty="0"/>
              <a:t> to </a:t>
            </a:r>
            <a:r>
              <a:rPr lang="nb-NO" dirty="0" err="1"/>
              <a:t>whoever</a:t>
            </a:r>
            <a:r>
              <a:rPr lang="nb-NO" dirty="0"/>
              <a:t> is </a:t>
            </a:r>
            <a:r>
              <a:rPr lang="nb-NO" dirty="0" err="1"/>
              <a:t>nearby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08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is «so </a:t>
            </a:r>
            <a:r>
              <a:rPr lang="nb-NO" dirty="0" err="1"/>
              <a:t>what</a:t>
            </a:r>
            <a:r>
              <a:rPr lang="nb-NO" dirty="0"/>
              <a:t>?». </a:t>
            </a:r>
            <a:r>
              <a:rPr lang="nb-NO" dirty="0" err="1"/>
              <a:t>That</a:t>
            </a:r>
            <a:r>
              <a:rPr lang="nb-NO" dirty="0"/>
              <a:t> is, ok,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accept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software is </a:t>
            </a:r>
            <a:r>
              <a:rPr lang="nb-NO" dirty="0" err="1"/>
              <a:t>socio-technical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consequences</a:t>
            </a:r>
            <a:r>
              <a:rPr lang="nb-NO" dirty="0"/>
              <a:t> and </a:t>
            </a:r>
            <a:r>
              <a:rPr lang="nb-NO" dirty="0" err="1"/>
              <a:t>implications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implication</a:t>
            </a:r>
            <a:r>
              <a:rPr lang="nb-NO" dirty="0"/>
              <a:t> for </a:t>
            </a:r>
            <a:r>
              <a:rPr lang="nb-NO" dirty="0" err="1"/>
              <a:t>us</a:t>
            </a:r>
            <a:r>
              <a:rPr lang="nb-NO" dirty="0"/>
              <a:t> as </a:t>
            </a:r>
            <a:r>
              <a:rPr lang="nb-NO" dirty="0" err="1"/>
              <a:t>developers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9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My </a:t>
            </a:r>
            <a:r>
              <a:rPr lang="nb-NO" dirty="0" err="1"/>
              <a:t>rationality</a:t>
            </a:r>
            <a:r>
              <a:rPr lang="nb-NO" dirty="0"/>
              <a:t> is </a:t>
            </a:r>
            <a:r>
              <a:rPr lang="nb-NO" dirty="0" err="1"/>
              <a:t>limited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320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</a:t>
            </a:r>
            <a:r>
              <a:rPr lang="nb-NO" dirty="0" err="1"/>
              <a:t>largely</a:t>
            </a:r>
            <a:r>
              <a:rPr lang="nb-NO" dirty="0"/>
              <a:t> driven by </a:t>
            </a:r>
            <a:r>
              <a:rPr lang="nb-NO" dirty="0" err="1"/>
              <a:t>emotions</a:t>
            </a:r>
            <a:r>
              <a:rPr lang="nb-NO" dirty="0"/>
              <a:t>, </a:t>
            </a:r>
            <a:r>
              <a:rPr lang="nb-NO" dirty="0" err="1"/>
              <a:t>though</a:t>
            </a:r>
            <a:r>
              <a:rPr lang="nb-NO" dirty="0"/>
              <a:t> I like to </a:t>
            </a:r>
            <a:r>
              <a:rPr lang="nb-NO" dirty="0" err="1"/>
              <a:t>pretend</a:t>
            </a:r>
            <a:r>
              <a:rPr lang="nb-NO" dirty="0"/>
              <a:t> </a:t>
            </a:r>
            <a:r>
              <a:rPr lang="nb-NO" dirty="0" err="1"/>
              <a:t>otherwise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92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biases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916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blind spots,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directly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011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lastly</a:t>
            </a:r>
            <a:r>
              <a:rPr lang="nb-NO" dirty="0"/>
              <a:t>, I am </a:t>
            </a:r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narratives.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mean</a:t>
            </a:r>
            <a:r>
              <a:rPr lang="nb-NO" dirty="0"/>
              <a:t> by </a:t>
            </a:r>
            <a:r>
              <a:rPr lang="nb-NO" dirty="0" err="1"/>
              <a:t>that</a:t>
            </a:r>
            <a:r>
              <a:rPr lang="nb-NO" dirty="0"/>
              <a:t>, is </a:t>
            </a:r>
            <a:r>
              <a:rPr lang="nb-NO" dirty="0" err="1"/>
              <a:t>that</a:t>
            </a:r>
            <a:r>
              <a:rPr lang="nb-NO" dirty="0"/>
              <a:t> I have a massive web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 am, </a:t>
            </a:r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in </a:t>
            </a:r>
            <a:r>
              <a:rPr lang="nb-NO" dirty="0" err="1"/>
              <a:t>life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 </a:t>
            </a:r>
            <a:r>
              <a:rPr lang="nb-NO" dirty="0" err="1"/>
              <a:t>works</a:t>
            </a:r>
            <a:r>
              <a:rPr lang="nb-NO" dirty="0"/>
              <a:t> and so 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172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make up my </a:t>
            </a:r>
            <a:r>
              <a:rPr lang="nb-NO" dirty="0" err="1"/>
              <a:t>self</a:t>
            </a:r>
            <a:r>
              <a:rPr lang="nb-NO" dirty="0"/>
              <a:t>-image and my </a:t>
            </a:r>
            <a:r>
              <a:rPr lang="nb-NO" dirty="0" err="1"/>
              <a:t>identity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6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actually</a:t>
            </a:r>
            <a:r>
              <a:rPr lang="nb-NO" dirty="0"/>
              <a:t> more </a:t>
            </a:r>
            <a:r>
              <a:rPr lang="nb-NO" dirty="0" err="1"/>
              <a:t>complex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It’s more like a have a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images, a </a:t>
            </a:r>
            <a:r>
              <a:rPr lang="nb-NO" dirty="0" err="1"/>
              <a:t>photo</a:t>
            </a:r>
            <a:r>
              <a:rPr lang="nb-NO" dirty="0"/>
              <a:t> book, and </a:t>
            </a:r>
            <a:r>
              <a:rPr lang="nb-NO" dirty="0" err="1"/>
              <a:t>then</a:t>
            </a:r>
            <a:r>
              <a:rPr lang="nb-NO" dirty="0"/>
              <a:t> I </a:t>
            </a:r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fiction</a:t>
            </a:r>
            <a:r>
              <a:rPr lang="nb-NO" dirty="0"/>
              <a:t> from </a:t>
            </a:r>
            <a:r>
              <a:rPr lang="nb-NO" dirty="0" err="1"/>
              <a:t>that</a:t>
            </a:r>
            <a:r>
              <a:rPr lang="nb-NO" dirty="0"/>
              <a:t>, and </a:t>
            </a:r>
            <a:r>
              <a:rPr lang="nb-NO" dirty="0" err="1"/>
              <a:t>pretend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unified</a:t>
            </a:r>
            <a:r>
              <a:rPr lang="nb-NO" dirty="0"/>
              <a:t>, </a:t>
            </a:r>
            <a:r>
              <a:rPr lang="nb-NO" dirty="0" err="1"/>
              <a:t>coherent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2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make up my </a:t>
            </a:r>
            <a:r>
              <a:rPr lang="nb-NO" dirty="0" err="1"/>
              <a:t>self</a:t>
            </a:r>
            <a:r>
              <a:rPr lang="nb-NO" dirty="0"/>
              <a:t>-image and my </a:t>
            </a:r>
            <a:r>
              <a:rPr lang="nb-NO" dirty="0" err="1"/>
              <a:t>identity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609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actually</a:t>
            </a:r>
            <a:r>
              <a:rPr lang="nb-NO" dirty="0"/>
              <a:t> more </a:t>
            </a:r>
            <a:r>
              <a:rPr lang="nb-NO" dirty="0" err="1"/>
              <a:t>complex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It’s more like a have a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images, a </a:t>
            </a:r>
            <a:r>
              <a:rPr lang="nb-NO" dirty="0" err="1"/>
              <a:t>photo</a:t>
            </a:r>
            <a:r>
              <a:rPr lang="nb-NO" dirty="0"/>
              <a:t> book, and </a:t>
            </a:r>
            <a:r>
              <a:rPr lang="nb-NO" dirty="0" err="1"/>
              <a:t>then</a:t>
            </a:r>
            <a:r>
              <a:rPr lang="nb-NO" dirty="0"/>
              <a:t> I </a:t>
            </a:r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fiction</a:t>
            </a:r>
            <a:r>
              <a:rPr lang="nb-NO" dirty="0"/>
              <a:t> from </a:t>
            </a:r>
            <a:r>
              <a:rPr lang="nb-NO" dirty="0" err="1"/>
              <a:t>that</a:t>
            </a:r>
            <a:r>
              <a:rPr lang="nb-NO" dirty="0"/>
              <a:t>, and </a:t>
            </a:r>
            <a:r>
              <a:rPr lang="nb-NO" dirty="0" err="1"/>
              <a:t>pretend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unified</a:t>
            </a:r>
            <a:r>
              <a:rPr lang="nb-NO" dirty="0"/>
              <a:t>, </a:t>
            </a:r>
            <a:r>
              <a:rPr lang="nb-NO" dirty="0" err="1"/>
              <a:t>coherent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00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Like most </a:t>
            </a:r>
            <a:r>
              <a:rPr lang="nb-NO" dirty="0" err="1"/>
              <a:t>people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all </a:t>
            </a:r>
            <a:r>
              <a:rPr lang="nb-NO" dirty="0" err="1"/>
              <a:t>people</a:t>
            </a:r>
            <a:r>
              <a:rPr lang="nb-NO" dirty="0"/>
              <a:t>,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am </a:t>
            </a:r>
            <a:r>
              <a:rPr lang="nb-NO" dirty="0" err="1"/>
              <a:t>fundamentally</a:t>
            </a:r>
            <a:r>
              <a:rPr lang="nb-NO" dirty="0"/>
              <a:t> a </a:t>
            </a:r>
            <a:r>
              <a:rPr lang="nb-NO" dirty="0" err="1"/>
              <a:t>good</a:t>
            </a:r>
            <a:r>
              <a:rPr lang="nb-NO" dirty="0"/>
              <a:t> person. And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, I </a:t>
            </a:r>
            <a:r>
              <a:rPr lang="nb-NO" dirty="0" err="1"/>
              <a:t>want</a:t>
            </a:r>
            <a:r>
              <a:rPr lang="nb-NO" dirty="0"/>
              <a:t> to be a </a:t>
            </a:r>
            <a:r>
              <a:rPr lang="nb-NO" dirty="0" err="1"/>
              <a:t>good</a:t>
            </a:r>
            <a:r>
              <a:rPr lang="nb-NO" dirty="0"/>
              <a:t> person. And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pressed</a:t>
            </a:r>
            <a:r>
              <a:rPr lang="nb-NO" dirty="0"/>
              <a:t>, I </a:t>
            </a:r>
            <a:r>
              <a:rPr lang="nb-NO" dirty="0" err="1"/>
              <a:t>can</a:t>
            </a:r>
            <a:r>
              <a:rPr lang="nb-NO" dirty="0"/>
              <a:t> list </a:t>
            </a:r>
            <a:r>
              <a:rPr lang="nb-NO" dirty="0" err="1"/>
              <a:t>examples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acted</a:t>
            </a:r>
            <a:r>
              <a:rPr lang="nb-NO" dirty="0"/>
              <a:t> as a </a:t>
            </a:r>
            <a:r>
              <a:rPr lang="nb-NO" dirty="0" err="1"/>
              <a:t>good</a:t>
            </a:r>
            <a:r>
              <a:rPr lang="nb-NO" dirty="0"/>
              <a:t> person, to make </a:t>
            </a:r>
            <a:r>
              <a:rPr lang="nb-NO" dirty="0" err="1"/>
              <a:t>that</a:t>
            </a:r>
            <a:r>
              <a:rPr lang="nb-NO" dirty="0"/>
              <a:t> story </a:t>
            </a:r>
            <a:r>
              <a:rPr lang="nb-NO" dirty="0" err="1"/>
              <a:t>believable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11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socio-technical</a:t>
            </a:r>
            <a:r>
              <a:rPr lang="nb-NO" dirty="0"/>
              <a:t> systems?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607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 as a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373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definitely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I do my best.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72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most </a:t>
            </a:r>
            <a:r>
              <a:rPr lang="nb-NO" dirty="0" err="1"/>
              <a:t>days</a:t>
            </a:r>
            <a:r>
              <a:rPr lang="nb-NO" dirty="0"/>
              <a:t> I </a:t>
            </a:r>
            <a:r>
              <a:rPr lang="nb-NO" dirty="0" err="1"/>
              <a:t>feel</a:t>
            </a:r>
            <a:r>
              <a:rPr lang="nb-NO" dirty="0"/>
              <a:t> like I </a:t>
            </a:r>
            <a:r>
              <a:rPr lang="nb-NO" dirty="0" err="1"/>
              <a:t>deserve</a:t>
            </a:r>
            <a:r>
              <a:rPr lang="nb-NO" dirty="0"/>
              <a:t> my </a:t>
            </a:r>
            <a:r>
              <a:rPr lang="nb-NO" dirty="0" err="1"/>
              <a:t>pay</a:t>
            </a:r>
            <a:r>
              <a:rPr lang="nb-NO" dirty="0"/>
              <a:t> </a:t>
            </a:r>
            <a:r>
              <a:rPr lang="nb-NO" dirty="0" err="1"/>
              <a:t>check</a:t>
            </a:r>
            <a:r>
              <a:rPr lang="nb-NO" dirty="0"/>
              <a:t> as </a:t>
            </a:r>
            <a:r>
              <a:rPr lang="nb-NO" dirty="0" err="1"/>
              <a:t>much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person.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399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narratives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challenged</a:t>
            </a:r>
            <a:r>
              <a:rPr lang="nb-NO" dirty="0"/>
              <a:t> or </a:t>
            </a:r>
            <a:r>
              <a:rPr lang="nb-NO" dirty="0" err="1"/>
              <a:t>threatened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, for </a:t>
            </a:r>
            <a:r>
              <a:rPr lang="nb-NO" dirty="0" err="1"/>
              <a:t>whatever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, I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opinions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brought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doubt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88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, I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dissonance</a:t>
            </a:r>
            <a:r>
              <a:rPr lang="nb-NO" dirty="0"/>
              <a:t>. </a:t>
            </a:r>
            <a:r>
              <a:rPr lang="nb-NO" dirty="0" err="1"/>
              <a:t>Now</a:t>
            </a:r>
            <a:r>
              <a:rPr lang="nb-NO" dirty="0"/>
              <a:t> I have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in my head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contradict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, and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unbearable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66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to </a:t>
            </a:r>
            <a:r>
              <a:rPr lang="nb-NO" dirty="0" err="1"/>
              <a:t>resolve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dissonance</a:t>
            </a:r>
            <a:r>
              <a:rPr lang="nb-NO" dirty="0"/>
              <a:t>, and </a:t>
            </a:r>
            <a:r>
              <a:rPr lang="nb-NO" dirty="0" err="1"/>
              <a:t>resolve</a:t>
            </a:r>
            <a:r>
              <a:rPr lang="nb-NO" dirty="0"/>
              <a:t> it in a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preserves my positive </a:t>
            </a:r>
            <a:r>
              <a:rPr lang="nb-NO" dirty="0" err="1"/>
              <a:t>self</a:t>
            </a:r>
            <a:r>
              <a:rPr lang="nb-NO" dirty="0"/>
              <a:t>-image. 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unable</a:t>
            </a:r>
            <a:r>
              <a:rPr lang="nb-NO" dirty="0"/>
              <a:t> to do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lead to an </a:t>
            </a:r>
            <a:r>
              <a:rPr lang="nb-NO" dirty="0" err="1"/>
              <a:t>existential</a:t>
            </a:r>
            <a:r>
              <a:rPr lang="nb-NO" dirty="0"/>
              <a:t> </a:t>
            </a:r>
            <a:r>
              <a:rPr lang="nb-NO" dirty="0" err="1"/>
              <a:t>crisis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bad.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7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in </a:t>
            </a:r>
            <a:r>
              <a:rPr lang="nb-NO" dirty="0" err="1"/>
              <a:t>place</a:t>
            </a:r>
            <a:r>
              <a:rPr lang="nb-NO" dirty="0"/>
              <a:t> to </a:t>
            </a: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dissonance</a:t>
            </a:r>
            <a:r>
              <a:rPr lang="nb-NO" dirty="0"/>
              <a:t>.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necessarily</a:t>
            </a:r>
            <a:r>
              <a:rPr lang="nb-NO" dirty="0"/>
              <a:t> </a:t>
            </a:r>
            <a:r>
              <a:rPr lang="nb-NO" dirty="0" err="1"/>
              <a:t>conscious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kicking</a:t>
            </a:r>
            <a:r>
              <a:rPr lang="nb-NO" dirty="0"/>
              <a:t> in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. If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implies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you’ve</a:t>
            </a:r>
            <a:r>
              <a:rPr lang="nb-NO" dirty="0"/>
              <a:t> done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not </a:t>
            </a:r>
            <a:r>
              <a:rPr lang="nb-NO" dirty="0" err="1"/>
              <a:t>compatible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good</a:t>
            </a:r>
            <a:r>
              <a:rPr lang="nb-NO" dirty="0"/>
              <a:t> software </a:t>
            </a:r>
            <a:r>
              <a:rPr lang="nb-NO" dirty="0" err="1"/>
              <a:t>developer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do </a:t>
            </a:r>
            <a:r>
              <a:rPr lang="nb-NO" dirty="0" err="1"/>
              <a:t>you</a:t>
            </a:r>
            <a:r>
              <a:rPr lang="nb-NO" dirty="0"/>
              <a:t> do?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at </a:t>
            </a:r>
            <a:r>
              <a:rPr lang="nb-NO" dirty="0" err="1"/>
              <a:t>once</a:t>
            </a:r>
            <a:r>
              <a:rPr lang="nb-NO" dirty="0"/>
              <a:t>: </a:t>
            </a:r>
            <a:r>
              <a:rPr lang="nb-NO" dirty="0" err="1"/>
              <a:t>you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person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implication</a:t>
            </a:r>
            <a:r>
              <a:rPr lang="nb-NO" dirty="0"/>
              <a:t> less,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argue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, and </a:t>
            </a:r>
            <a:r>
              <a:rPr lang="nb-NO" dirty="0" err="1"/>
              <a:t>imply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not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themselves</a:t>
            </a:r>
            <a:r>
              <a:rPr lang="nb-NO" dirty="0"/>
              <a:t>.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/>
              <a:t>in action.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82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just </a:t>
            </a:r>
            <a:r>
              <a:rPr lang="nb-NO" dirty="0" err="1"/>
              <a:t>me</a:t>
            </a:r>
            <a:r>
              <a:rPr lang="nb-NO" dirty="0"/>
              <a:t>. </a:t>
            </a:r>
            <a:r>
              <a:rPr lang="nb-NO" dirty="0" err="1"/>
              <a:t>I’m</a:t>
            </a:r>
            <a:r>
              <a:rPr lang="nb-NO" dirty="0"/>
              <a:t> just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 as an </a:t>
            </a:r>
            <a:r>
              <a:rPr lang="nb-NO" dirty="0" err="1"/>
              <a:t>example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be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And </a:t>
            </a:r>
            <a:r>
              <a:rPr lang="nb-NO" dirty="0" err="1"/>
              <a:t>it’s</a:t>
            </a:r>
            <a:r>
              <a:rPr lang="nb-NO" dirty="0"/>
              <a:t> less </a:t>
            </a:r>
            <a:r>
              <a:rPr lang="nb-NO" dirty="0" err="1"/>
              <a:t>threatening</a:t>
            </a:r>
            <a:r>
              <a:rPr lang="nb-NO" dirty="0"/>
              <a:t> for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*</a:t>
            </a:r>
            <a:r>
              <a:rPr lang="nb-NO" dirty="0" err="1"/>
              <a:t>I’m</a:t>
            </a:r>
            <a:r>
              <a:rPr lang="nb-NO" dirty="0"/>
              <a:t>* like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were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*</a:t>
            </a:r>
            <a:r>
              <a:rPr lang="nb-NO" dirty="0" err="1"/>
              <a:t>you’re</a:t>
            </a:r>
            <a:r>
              <a:rPr lang="nb-NO" dirty="0"/>
              <a:t>* like </a:t>
            </a:r>
            <a:r>
              <a:rPr lang="nb-NO" dirty="0" err="1"/>
              <a:t>that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16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Everyone</a:t>
            </a:r>
            <a:r>
              <a:rPr lang="nb-NO" dirty="0"/>
              <a:t> is like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7814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extremely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triggered</a:t>
            </a:r>
            <a:r>
              <a:rPr lang="nb-NO" dirty="0"/>
              <a:t>, in </a:t>
            </a:r>
            <a:r>
              <a:rPr lang="nb-NO" dirty="0" err="1"/>
              <a:t>particular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have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8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Simply</a:t>
            </a:r>
            <a:r>
              <a:rPr lang="nb-NO" dirty="0"/>
              <a:t>, </a:t>
            </a:r>
            <a:r>
              <a:rPr lang="nb-NO" dirty="0" err="1"/>
              <a:t>socio-technical</a:t>
            </a:r>
            <a:r>
              <a:rPr lang="nb-NO" dirty="0"/>
              <a:t> systems </a:t>
            </a:r>
            <a:r>
              <a:rPr lang="nb-NO" dirty="0" err="1"/>
              <a:t>are</a:t>
            </a:r>
            <a:r>
              <a:rPr lang="nb-NO" dirty="0"/>
              <a:t> systems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interplay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in </a:t>
            </a:r>
            <a:r>
              <a:rPr lang="nb-NO" dirty="0" err="1"/>
              <a:t>broad</a:t>
            </a:r>
            <a:r>
              <a:rPr lang="nb-NO" dirty="0"/>
              <a:t> terms.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aspects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human </a:t>
            </a:r>
            <a:r>
              <a:rPr lang="nb-NO" dirty="0" err="1"/>
              <a:t>psychology</a:t>
            </a:r>
            <a:r>
              <a:rPr lang="nb-NO" dirty="0"/>
              <a:t>,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and in </a:t>
            </a:r>
            <a:r>
              <a:rPr lang="nb-NO" dirty="0" err="1"/>
              <a:t>groups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not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technology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have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knowledge</a:t>
            </a:r>
            <a:r>
              <a:rPr lang="nb-NO" dirty="0"/>
              <a:t>, </a:t>
            </a:r>
            <a:r>
              <a:rPr lang="nb-NO" dirty="0" err="1"/>
              <a:t>procedures</a:t>
            </a:r>
            <a:r>
              <a:rPr lang="nb-NO" dirty="0"/>
              <a:t>, </a:t>
            </a:r>
            <a:r>
              <a:rPr lang="nb-NO" dirty="0" err="1"/>
              <a:t>processes</a:t>
            </a:r>
            <a:r>
              <a:rPr lang="nb-NO" dirty="0"/>
              <a:t> and so </a:t>
            </a:r>
            <a:r>
              <a:rPr lang="nb-NO" dirty="0" err="1"/>
              <a:t>forth</a:t>
            </a:r>
            <a:r>
              <a:rPr lang="nb-NO" dirty="0"/>
              <a:t>. </a:t>
            </a:r>
          </a:p>
          <a:p>
            <a:endParaRPr lang="nb-NO" dirty="0"/>
          </a:p>
          <a:p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relationships </a:t>
            </a:r>
            <a:r>
              <a:rPr lang="nb-NO" dirty="0" err="1"/>
              <a:t>may</a:t>
            </a:r>
            <a:r>
              <a:rPr lang="nb-NO" dirty="0"/>
              <a:t> be simple linear relationships,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complex</a:t>
            </a:r>
            <a:r>
              <a:rPr lang="nb-NO" dirty="0"/>
              <a:t> or </a:t>
            </a:r>
            <a:r>
              <a:rPr lang="nb-NO" dirty="0" err="1"/>
              <a:t>chaotic</a:t>
            </a:r>
            <a:r>
              <a:rPr lang="nb-NO" dirty="0"/>
              <a:t> relationships. This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to </a:t>
            </a:r>
            <a:r>
              <a:rPr lang="nb-NO" dirty="0" err="1"/>
              <a:t>one</a:t>
            </a:r>
            <a:r>
              <a:rPr lang="nb-NO" dirty="0"/>
              <a:t> side </a:t>
            </a:r>
            <a:r>
              <a:rPr lang="nb-NO" dirty="0" err="1"/>
              <a:t>can</a:t>
            </a:r>
            <a:r>
              <a:rPr lang="nb-NO" dirty="0"/>
              <a:t> have surprising, non-intuitive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. It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to </a:t>
            </a:r>
            <a:r>
              <a:rPr lang="nb-NO" dirty="0" err="1"/>
              <a:t>optimize</a:t>
            </a:r>
            <a:r>
              <a:rPr lang="nb-NO" dirty="0"/>
              <a:t> a </a:t>
            </a:r>
            <a:r>
              <a:rPr lang="nb-NO" dirty="0" err="1"/>
              <a:t>socio-technical</a:t>
            </a:r>
            <a:r>
              <a:rPr lang="nb-NO" dirty="0"/>
              <a:t> system,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consider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sides at </a:t>
            </a:r>
            <a:r>
              <a:rPr lang="nb-NO" dirty="0" err="1"/>
              <a:t>the</a:t>
            </a:r>
            <a:r>
              <a:rPr lang="nb-NO" dirty="0"/>
              <a:t> same time.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68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Just </a:t>
            </a:r>
            <a:r>
              <a:rPr lang="nb-NO" dirty="0" err="1"/>
              <a:t>using</a:t>
            </a:r>
            <a:r>
              <a:rPr lang="nb-NO" dirty="0"/>
              <a:t> different </a:t>
            </a:r>
            <a:r>
              <a:rPr lang="nb-NO" dirty="0" err="1"/>
              <a:t>technology</a:t>
            </a:r>
            <a:r>
              <a:rPr lang="nb-NO" dirty="0"/>
              <a:t> is an </a:t>
            </a:r>
            <a:r>
              <a:rPr lang="nb-NO" dirty="0" err="1"/>
              <a:t>implicit</a:t>
            </a:r>
            <a:r>
              <a:rPr lang="nb-NO" dirty="0"/>
              <a:t> </a:t>
            </a:r>
            <a:r>
              <a:rPr lang="nb-NO" dirty="0" err="1"/>
              <a:t>accusation</a:t>
            </a:r>
            <a:r>
              <a:rPr lang="nb-NO" dirty="0"/>
              <a:t>! Even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used in different </a:t>
            </a:r>
            <a:r>
              <a:rPr lang="nb-NO" dirty="0" err="1"/>
              <a:t>contexts</a:t>
            </a:r>
            <a:r>
              <a:rPr lang="nb-NO" dirty="0"/>
              <a:t>, to </a:t>
            </a:r>
            <a:r>
              <a:rPr lang="nb-NO" dirty="0" err="1"/>
              <a:t>solve</a:t>
            </a:r>
            <a:r>
              <a:rPr lang="nb-NO" dirty="0"/>
              <a:t> different problems. If I run my software </a:t>
            </a:r>
            <a:r>
              <a:rPr lang="nb-NO" dirty="0" err="1"/>
              <a:t>on</a:t>
            </a:r>
            <a:r>
              <a:rPr lang="nb-NO" dirty="0"/>
              <a:t> AWS Lambda and </a:t>
            </a:r>
            <a:r>
              <a:rPr lang="nb-NO" dirty="0" err="1"/>
              <a:t>you</a:t>
            </a:r>
            <a:r>
              <a:rPr lang="nb-NO" dirty="0"/>
              <a:t> run </a:t>
            </a:r>
            <a:r>
              <a:rPr lang="nb-NO" dirty="0" err="1"/>
              <a:t>your</a:t>
            </a:r>
            <a:r>
              <a:rPr lang="nb-NO" dirty="0"/>
              <a:t> software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Kubernetes</a:t>
            </a:r>
            <a:r>
              <a:rPr lang="nb-NO" dirty="0"/>
              <a:t>, </a:t>
            </a:r>
            <a:r>
              <a:rPr lang="nb-NO" dirty="0" err="1"/>
              <a:t>that’s</a:t>
            </a:r>
            <a:r>
              <a:rPr lang="nb-NO" dirty="0"/>
              <a:t> a problem. If my API is a REST API and </a:t>
            </a:r>
            <a:r>
              <a:rPr lang="nb-NO" dirty="0" err="1"/>
              <a:t>yours</a:t>
            </a:r>
            <a:r>
              <a:rPr lang="nb-NO" dirty="0"/>
              <a:t> is a </a:t>
            </a:r>
            <a:r>
              <a:rPr lang="nb-NO" dirty="0" err="1"/>
              <a:t>GraphQL</a:t>
            </a:r>
            <a:r>
              <a:rPr lang="nb-NO" dirty="0"/>
              <a:t> API, </a:t>
            </a:r>
            <a:r>
              <a:rPr lang="nb-NO" dirty="0" err="1"/>
              <a:t>that’s</a:t>
            </a:r>
            <a:r>
              <a:rPr lang="nb-NO" dirty="0"/>
              <a:t> a problem. If I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relational</a:t>
            </a:r>
            <a:r>
              <a:rPr lang="nb-NO" dirty="0"/>
              <a:t> database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a </a:t>
            </a:r>
            <a:r>
              <a:rPr lang="nb-NO" dirty="0" err="1"/>
              <a:t>document</a:t>
            </a:r>
            <a:r>
              <a:rPr lang="nb-NO" dirty="0"/>
              <a:t> database, </a:t>
            </a:r>
            <a:r>
              <a:rPr lang="nb-NO" dirty="0" err="1"/>
              <a:t>that’s</a:t>
            </a:r>
            <a:r>
              <a:rPr lang="nb-NO" dirty="0"/>
              <a:t> a problem. If I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React</a:t>
            </a:r>
            <a:r>
              <a:rPr lang="nb-NO" dirty="0"/>
              <a:t>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Vue.js, </a:t>
            </a:r>
            <a:r>
              <a:rPr lang="nb-NO" dirty="0" err="1"/>
              <a:t>that’s</a:t>
            </a:r>
            <a:r>
              <a:rPr lang="nb-NO" dirty="0"/>
              <a:t> a problem. I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uncomfortable</a:t>
            </a:r>
            <a:r>
              <a:rPr lang="nb-NO" dirty="0"/>
              <a:t> and </a:t>
            </a:r>
            <a:r>
              <a:rPr lang="nb-NO" dirty="0" err="1"/>
              <a:t>you</a:t>
            </a:r>
            <a:r>
              <a:rPr lang="nb-NO" dirty="0"/>
              <a:t> make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uncomfortable</a:t>
            </a:r>
            <a:r>
              <a:rPr lang="nb-NO" dirty="0"/>
              <a:t>.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is </a:t>
            </a:r>
            <a:r>
              <a:rPr lang="nb-NO" dirty="0" err="1"/>
              <a:t>doing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thing</a:t>
            </a:r>
            <a:r>
              <a:rPr lang="nb-NO" dirty="0"/>
              <a:t>? Who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software </a:t>
            </a:r>
            <a:r>
              <a:rPr lang="nb-NO" dirty="0" err="1"/>
              <a:t>developer</a:t>
            </a:r>
            <a:r>
              <a:rPr lang="nb-NO" dirty="0"/>
              <a:t>? It’s </a:t>
            </a:r>
            <a:r>
              <a:rPr lang="nb-NO" dirty="0" err="1"/>
              <a:t>very</a:t>
            </a:r>
            <a:r>
              <a:rPr lang="nb-NO" dirty="0"/>
              <a:t> hard for </a:t>
            </a:r>
            <a:r>
              <a:rPr lang="nb-NO" dirty="0" err="1"/>
              <a:t>us</a:t>
            </a:r>
            <a:r>
              <a:rPr lang="nb-NO" dirty="0"/>
              <a:t> it </a:t>
            </a:r>
            <a:r>
              <a:rPr lang="nb-NO" dirty="0" err="1"/>
              <a:t>seems</a:t>
            </a:r>
            <a:r>
              <a:rPr lang="nb-NO" dirty="0"/>
              <a:t> to </a:t>
            </a:r>
            <a:r>
              <a:rPr lang="nb-NO" dirty="0" err="1"/>
              <a:t>accept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right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conflict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99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a </a:t>
            </a:r>
            <a:r>
              <a:rPr lang="nb-NO" dirty="0" err="1"/>
              <a:t>digression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pet</a:t>
            </a:r>
            <a:r>
              <a:rPr lang="nb-NO" dirty="0"/>
              <a:t> </a:t>
            </a:r>
            <a:r>
              <a:rPr lang="nb-NO" dirty="0" err="1"/>
              <a:t>peeves</a:t>
            </a:r>
            <a:r>
              <a:rPr lang="nb-NO" dirty="0"/>
              <a:t>. If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return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is a </a:t>
            </a:r>
            <a:r>
              <a:rPr lang="nb-NO" dirty="0" err="1"/>
              <a:t>complex</a:t>
            </a:r>
            <a:r>
              <a:rPr lang="nb-NO" dirty="0"/>
              <a:t> human,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unique</a:t>
            </a:r>
            <a:r>
              <a:rPr lang="nb-NO" dirty="0"/>
              <a:t> combination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I just </a:t>
            </a:r>
            <a:r>
              <a:rPr lang="nb-NO" dirty="0" err="1"/>
              <a:t>talked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, goals, </a:t>
            </a:r>
            <a:r>
              <a:rPr lang="nb-NO" dirty="0" err="1"/>
              <a:t>biases</a:t>
            </a:r>
            <a:r>
              <a:rPr lang="nb-NO" dirty="0"/>
              <a:t>, narratives,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makes </a:t>
            </a:r>
            <a:r>
              <a:rPr lang="nb-NO" dirty="0" err="1"/>
              <a:t>this</a:t>
            </a:r>
            <a:r>
              <a:rPr lang="nb-NO" dirty="0"/>
              <a:t> a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dynamic</a:t>
            </a:r>
            <a:r>
              <a:rPr lang="nb-NO" dirty="0"/>
              <a:t> </a:t>
            </a:r>
            <a:r>
              <a:rPr lang="nb-NO" dirty="0" err="1"/>
              <a:t>situation</a:t>
            </a:r>
            <a:r>
              <a:rPr lang="nb-NO" dirty="0"/>
              <a:t>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338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everyone</a:t>
            </a:r>
            <a:r>
              <a:rPr lang="nb-NO" dirty="0"/>
              <a:t> is a different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dot</a:t>
            </a:r>
            <a:r>
              <a:rPr lang="nb-NO" dirty="0"/>
              <a:t>, and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differently</a:t>
            </a:r>
            <a:r>
              <a:rPr lang="nb-NO" dirty="0"/>
              <a:t> to different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events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664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becomes</a:t>
            </a:r>
            <a:r>
              <a:rPr lang="nb-NO" dirty="0"/>
              <a:t> more </a:t>
            </a:r>
            <a:r>
              <a:rPr lang="nb-NO" dirty="0" err="1"/>
              <a:t>complicated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«</a:t>
            </a:r>
            <a:r>
              <a:rPr lang="nb-NO" dirty="0" err="1"/>
              <a:t>we</a:t>
            </a:r>
            <a:r>
              <a:rPr lang="nb-NO" dirty="0"/>
              <a:t>». For </a:t>
            </a:r>
            <a:r>
              <a:rPr lang="nb-NO" dirty="0" err="1"/>
              <a:t>instance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teams, like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12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more </a:t>
            </a:r>
            <a:r>
              <a:rPr lang="nb-NO" dirty="0" err="1"/>
              <a:t>complex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.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</a:t>
            </a:r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original </a:t>
            </a:r>
            <a:r>
              <a:rPr lang="nb-NO" dirty="0" err="1"/>
              <a:t>legacy</a:t>
            </a:r>
            <a:r>
              <a:rPr lang="nb-NO" dirty="0"/>
              <a:t> system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replacing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88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, so </a:t>
            </a:r>
            <a:r>
              <a:rPr lang="nb-NO" dirty="0" err="1"/>
              <a:t>they</a:t>
            </a:r>
            <a:r>
              <a:rPr lang="nb-NO" dirty="0"/>
              <a:t> have sort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backchannel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155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former co-</a:t>
            </a:r>
            <a:r>
              <a:rPr lang="nb-NO" dirty="0" err="1"/>
              <a:t>worker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mine </a:t>
            </a:r>
            <a:r>
              <a:rPr lang="nb-NO" dirty="0" err="1"/>
              <a:t>who</a:t>
            </a:r>
            <a:r>
              <a:rPr lang="nb-NO" dirty="0"/>
              <a:t> suggested I </a:t>
            </a:r>
            <a:r>
              <a:rPr lang="nb-NO" dirty="0" err="1"/>
              <a:t>apply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229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tangled</a:t>
            </a:r>
            <a:r>
              <a:rPr lang="nb-NO" dirty="0"/>
              <a:t> mess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we’s</a:t>
            </a:r>
            <a:r>
              <a:rPr lang="nb-NO" dirty="0"/>
              <a:t> </a:t>
            </a:r>
            <a:r>
              <a:rPr lang="nb-NO" dirty="0" err="1"/>
              <a:t>imposed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the</a:t>
            </a:r>
            <a:r>
              <a:rPr lang="nb-NO" dirty="0"/>
              <a:t> different </a:t>
            </a:r>
            <a:r>
              <a:rPr lang="nb-NO" dirty="0" err="1"/>
              <a:t>me’s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66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identities</a:t>
            </a:r>
            <a:r>
              <a:rPr lang="nb-NO" dirty="0"/>
              <a:t> in </a:t>
            </a:r>
            <a:r>
              <a:rPr lang="nb-NO" dirty="0" err="1"/>
              <a:t>addition</a:t>
            </a:r>
            <a:r>
              <a:rPr lang="nb-NO" dirty="0"/>
              <a:t> to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identities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78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psychology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 as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psychology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0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5878346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/>
                <a:cs typeface="Bebas Neue"/>
              </a:rPr>
              <a:t>@EINARWH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67367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  <a:t>THE </a:t>
            </a:r>
            <a:b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 DEVELOPER</a:t>
            </a:r>
            <a:endParaRPr lang="nb-NO" sz="6600" dirty="0">
              <a:solidFill>
                <a:schemeClr val="bg1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CONWAY’S LAW</a:t>
            </a:r>
          </a:p>
        </p:txBody>
      </p:sp>
    </p:spTree>
    <p:extLst>
      <p:ext uri="{BB962C8B-B14F-4D97-AF65-F5344CB8AC3E}">
        <p14:creationId xmlns:p14="http://schemas.microsoft.com/office/powerpoint/2010/main" val="33617255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ME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IS JUST THE SMALLEST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WE</a:t>
            </a:r>
          </a:p>
        </p:txBody>
      </p:sp>
    </p:spTree>
    <p:extLst>
      <p:ext uri="{BB962C8B-B14F-4D97-AF65-F5344CB8AC3E}">
        <p14:creationId xmlns:p14="http://schemas.microsoft.com/office/powerpoint/2010/main" val="18136842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HOW TO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WORK WELL TOGETHER?</a:t>
            </a:r>
          </a:p>
        </p:txBody>
      </p:sp>
    </p:spTree>
    <p:extLst>
      <p:ext uri="{BB962C8B-B14F-4D97-AF65-F5344CB8AC3E}">
        <p14:creationId xmlns:p14="http://schemas.microsoft.com/office/powerpoint/2010/main" val="77820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RELUCTANCE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TO TALK</a:t>
            </a:r>
          </a:p>
        </p:txBody>
      </p:sp>
    </p:spTree>
    <p:extLst>
      <p:ext uri="{BB962C8B-B14F-4D97-AF65-F5344CB8AC3E}">
        <p14:creationId xmlns:p14="http://schemas.microsoft.com/office/powerpoint/2010/main" val="2192550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32">
            <a:extLst>
              <a:ext uri="{FF2B5EF4-FFF2-40B4-BE49-F238E27FC236}">
                <a16:creationId xmlns:a16="http://schemas.microsoft.com/office/drawing/2014/main" id="{AD3E14FA-229F-8A41-0AEF-38C943EFC734}"/>
              </a:ext>
            </a:extLst>
          </p:cNvPr>
          <p:cNvSpPr/>
          <p:nvPr/>
        </p:nvSpPr>
        <p:spPr>
          <a:xfrm>
            <a:off x="3676651" y="3895726"/>
            <a:ext cx="1790700" cy="1790700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EB559E9-BDDE-46A6-B960-4331BDF1B076}"/>
              </a:ext>
            </a:extLst>
          </p:cNvPr>
          <p:cNvSpPr/>
          <p:nvPr/>
        </p:nvSpPr>
        <p:spPr>
          <a:xfrm>
            <a:off x="2114550" y="1381125"/>
            <a:ext cx="4914900" cy="204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47945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623848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THE DESK FORCE</a:t>
            </a:r>
          </a:p>
        </p:txBody>
      </p:sp>
    </p:spTree>
    <p:extLst>
      <p:ext uri="{BB962C8B-B14F-4D97-AF65-F5344CB8AC3E}">
        <p14:creationId xmlns:p14="http://schemas.microsoft.com/office/powerpoint/2010/main" val="17907582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THE LAND OF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UNKNOWN TRUST</a:t>
            </a:r>
          </a:p>
        </p:txBody>
      </p:sp>
    </p:spTree>
    <p:extLst>
      <p:ext uri="{BB962C8B-B14F-4D97-AF65-F5344CB8AC3E}">
        <p14:creationId xmlns:p14="http://schemas.microsoft.com/office/powerpoint/2010/main" val="40804591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THEY TOO MIGHT BE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RELUCTANT TO TALK</a:t>
            </a:r>
          </a:p>
        </p:txBody>
      </p:sp>
    </p:spTree>
    <p:extLst>
      <p:ext uri="{BB962C8B-B14F-4D97-AF65-F5344CB8AC3E}">
        <p14:creationId xmlns:p14="http://schemas.microsoft.com/office/powerpoint/2010/main" val="15540715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ARTICULATE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YOUR PROBLEM</a:t>
            </a:r>
          </a:p>
        </p:txBody>
      </p:sp>
    </p:spTree>
    <p:extLst>
      <p:ext uri="{BB962C8B-B14F-4D97-AF65-F5344CB8AC3E}">
        <p14:creationId xmlns:p14="http://schemas.microsoft.com/office/powerpoint/2010/main" val="36329051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WHAT IF YOU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DON’T LIKE THE ANSWER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495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EXISTING STRUCTURES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INFLUENCE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NEW STRUCTURES</a:t>
            </a:r>
          </a:p>
        </p:txBody>
      </p:sp>
    </p:spTree>
    <p:extLst>
      <p:ext uri="{BB962C8B-B14F-4D97-AF65-F5344CB8AC3E}">
        <p14:creationId xmlns:p14="http://schemas.microsoft.com/office/powerpoint/2010/main" val="4387766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DISCUSSIONS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&amp;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NEGOTIATIONS</a:t>
            </a:r>
          </a:p>
        </p:txBody>
      </p:sp>
    </p:spTree>
    <p:extLst>
      <p:ext uri="{BB962C8B-B14F-4D97-AF65-F5344CB8AC3E}">
        <p14:creationId xmlns:p14="http://schemas.microsoft.com/office/powerpoint/2010/main" val="30334761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POSSIBILITY OF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CONFLICT</a:t>
            </a:r>
          </a:p>
        </p:txBody>
      </p:sp>
    </p:spTree>
    <p:extLst>
      <p:ext uri="{BB962C8B-B14F-4D97-AF65-F5344CB8AC3E}">
        <p14:creationId xmlns:p14="http://schemas.microsoft.com/office/powerpoint/2010/main" val="5203139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WHY IS THERE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AN AMBIGUITY?</a:t>
            </a:r>
          </a:p>
        </p:txBody>
      </p:sp>
    </p:spTree>
    <p:extLst>
      <p:ext uri="{BB962C8B-B14F-4D97-AF65-F5344CB8AC3E}">
        <p14:creationId xmlns:p14="http://schemas.microsoft.com/office/powerpoint/2010/main" val="2479365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THEY’RE BAD AT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EXPRESSING THEMSELVES</a:t>
            </a:r>
          </a:p>
        </p:txBody>
      </p:sp>
    </p:spTree>
    <p:extLst>
      <p:ext uri="{BB962C8B-B14F-4D97-AF65-F5344CB8AC3E}">
        <p14:creationId xmlns:p14="http://schemas.microsoft.com/office/powerpoint/2010/main" val="18777760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THERE’S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INDECISION AND CONFLICT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HIDDEN THERE</a:t>
            </a:r>
          </a:p>
        </p:txBody>
      </p:sp>
    </p:spTree>
    <p:extLst>
      <p:ext uri="{BB962C8B-B14F-4D97-AF65-F5344CB8AC3E}">
        <p14:creationId xmlns:p14="http://schemas.microsoft.com/office/powerpoint/2010/main" val="2763660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DO I WANT TO TRIGGER THAT?</a:t>
            </a:r>
          </a:p>
        </p:txBody>
      </p:sp>
    </p:spTree>
    <p:extLst>
      <p:ext uri="{BB962C8B-B14F-4D97-AF65-F5344CB8AC3E}">
        <p14:creationId xmlns:p14="http://schemas.microsoft.com/office/powerpoint/2010/main" val="35279267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SELF-DEFENSE MECHANISMS</a:t>
            </a:r>
          </a:p>
        </p:txBody>
      </p:sp>
    </p:spTree>
    <p:extLst>
      <p:ext uri="{BB962C8B-B14F-4D97-AF65-F5344CB8AC3E}">
        <p14:creationId xmlns:p14="http://schemas.microsoft.com/office/powerpoint/2010/main" val="5705863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THEY’RE PROBABLY BUSY</a:t>
            </a:r>
          </a:p>
        </p:txBody>
      </p:sp>
    </p:spTree>
    <p:extLst>
      <p:ext uri="{BB962C8B-B14F-4D97-AF65-F5344CB8AC3E}">
        <p14:creationId xmlns:p14="http://schemas.microsoft.com/office/powerpoint/2010/main" val="21463517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CAN’T BOTHER THEM WITH THIS</a:t>
            </a:r>
          </a:p>
        </p:txBody>
      </p:sp>
    </p:spTree>
    <p:extLst>
      <p:ext uri="{BB962C8B-B14F-4D97-AF65-F5344CB8AC3E}">
        <p14:creationId xmlns:p14="http://schemas.microsoft.com/office/powerpoint/2010/main" val="684042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NO-ONE ELSE ASKS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399336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NEW STRUCTURES</a:t>
            </a:r>
            <a:b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REINFORCE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EXISTING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2695602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CAN I SOLVE IT BY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MAKING AN ASSUMPTION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59200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4691972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GUESS</a:t>
            </a:r>
          </a:p>
        </p:txBody>
      </p:sp>
    </p:spTree>
    <p:extLst>
      <p:ext uri="{BB962C8B-B14F-4D97-AF65-F5344CB8AC3E}">
        <p14:creationId xmlns:p14="http://schemas.microsoft.com/office/powerpoint/2010/main" val="7215084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MAKING S**T UP</a:t>
            </a:r>
          </a:p>
        </p:txBody>
      </p:sp>
    </p:spTree>
    <p:extLst>
      <p:ext uri="{BB962C8B-B14F-4D97-AF65-F5344CB8AC3E}">
        <p14:creationId xmlns:p14="http://schemas.microsoft.com/office/powerpoint/2010/main" val="34038216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PROXY PERSON</a:t>
            </a:r>
          </a:p>
        </p:txBody>
      </p:sp>
    </p:spTree>
    <p:extLst>
      <p:ext uri="{BB962C8B-B14F-4D97-AF65-F5344CB8AC3E}">
        <p14:creationId xmlns:p14="http://schemas.microsoft.com/office/powerpoint/2010/main" val="5857948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ight sun in a blue sky&#10;&#10;Description automatically generated with medium confidence">
            <a:extLst>
              <a:ext uri="{FF2B5EF4-FFF2-40B4-BE49-F238E27FC236}">
                <a16:creationId xmlns:a16="http://schemas.microsoft.com/office/drawing/2014/main" id="{124DA873-47E7-D9F4-8BF6-2735F506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3387" y="1"/>
            <a:ext cx="10287001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3790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ASSUMPTIONS ARE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BETS AGAINST THE FUTURE</a:t>
            </a:r>
          </a:p>
        </p:txBody>
      </p:sp>
    </p:spTree>
    <p:extLst>
      <p:ext uri="{BB962C8B-B14F-4D97-AF65-F5344CB8AC3E}">
        <p14:creationId xmlns:p14="http://schemas.microsoft.com/office/powerpoint/2010/main" val="1735082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9209B832-4B4B-1F0C-389C-160414C8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2823"/>
            <a:ext cx="8686800" cy="56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82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IT WOULD BE NICE IF WE WOULD TALK</a:t>
            </a:r>
          </a:p>
        </p:txBody>
      </p:sp>
    </p:spTree>
    <p:extLst>
      <p:ext uri="{BB962C8B-B14F-4D97-AF65-F5344CB8AC3E}">
        <p14:creationId xmlns:p14="http://schemas.microsoft.com/office/powerpoint/2010/main" val="21243956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HOW TO TALK</a:t>
            </a:r>
          </a:p>
        </p:txBody>
      </p:sp>
    </p:spTree>
    <p:extLst>
      <p:ext uri="{BB962C8B-B14F-4D97-AF65-F5344CB8AC3E}">
        <p14:creationId xmlns:p14="http://schemas.microsoft.com/office/powerpoint/2010/main" val="254969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STRUCTURES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&amp;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 FORCES</a:t>
            </a:r>
          </a:p>
        </p:txBody>
      </p:sp>
    </p:spTree>
    <p:extLst>
      <p:ext uri="{BB962C8B-B14F-4D97-AF65-F5344CB8AC3E}">
        <p14:creationId xmlns:p14="http://schemas.microsoft.com/office/powerpoint/2010/main" val="2676970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RHETORIC AS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DEVELOPER SELF-DEFENSE</a:t>
            </a:r>
          </a:p>
        </p:txBody>
      </p:sp>
    </p:spTree>
    <p:extLst>
      <p:ext uri="{BB962C8B-B14F-4D97-AF65-F5344CB8AC3E}">
        <p14:creationId xmlns:p14="http://schemas.microsoft.com/office/powerpoint/2010/main" val="23775848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2" name="Rektangel: avrundede hjørner 1">
            <a:extLst>
              <a:ext uri="{FF2B5EF4-FFF2-40B4-BE49-F238E27FC236}">
                <a16:creationId xmlns:a16="http://schemas.microsoft.com/office/drawing/2014/main" id="{C1DD9DD4-0D7E-4723-9CA1-6FA3E65EBE95}"/>
              </a:ext>
            </a:extLst>
          </p:cNvPr>
          <p:cNvSpPr/>
          <p:nvPr/>
        </p:nvSpPr>
        <p:spPr>
          <a:xfrm>
            <a:off x="962026" y="1247775"/>
            <a:ext cx="7343774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Likebent trekant 2">
            <a:extLst>
              <a:ext uri="{FF2B5EF4-FFF2-40B4-BE49-F238E27FC236}">
                <a16:creationId xmlns:a16="http://schemas.microsoft.com/office/drawing/2014/main" id="{7688D52D-2197-4AF1-92D4-A3D4CB4FFF64}"/>
              </a:ext>
            </a:extLst>
          </p:cNvPr>
          <p:cNvSpPr/>
          <p:nvPr/>
        </p:nvSpPr>
        <p:spPr>
          <a:xfrm rot="13591914">
            <a:off x="669850" y="4525866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9B3856-23E6-40F8-AB86-6F09526C89E4}"/>
              </a:ext>
            </a:extLst>
          </p:cNvPr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DO </a:t>
            </a:r>
            <a:r>
              <a:rPr lang="nb-NO" sz="7200" dirty="0" err="1">
                <a:latin typeface="Montserrat Black" panose="00000A00000000000000" pitchFamily="2" charset="0"/>
                <a:cs typeface="Montserrat Black"/>
              </a:rPr>
              <a:t>X</a:t>
            </a:r>
            <a:endParaRPr lang="nb-NO" sz="7200" dirty="0"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546730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Likebent trekant 7">
            <a:extLst>
              <a:ext uri="{FF2B5EF4-FFF2-40B4-BE49-F238E27FC236}">
                <a16:creationId xmlns:a16="http://schemas.microsoft.com/office/drawing/2014/main" id="{8B139EFE-452C-4133-BE2B-B5DE6695AE3B}"/>
              </a:ext>
            </a:extLst>
          </p:cNvPr>
          <p:cNvSpPr/>
          <p:nvPr/>
        </p:nvSpPr>
        <p:spPr>
          <a:xfrm rot="7874686">
            <a:off x="7457300" y="4535548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D93600-ACEF-43FB-A5AD-EC570007603D}"/>
              </a:ext>
            </a:extLst>
          </p:cNvPr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</p:spTree>
    <p:extLst>
      <p:ext uri="{BB962C8B-B14F-4D97-AF65-F5344CB8AC3E}">
        <p14:creationId xmlns:p14="http://schemas.microsoft.com/office/powerpoint/2010/main" val="26783921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Likebent trekant 8">
            <a:extLst>
              <a:ext uri="{FF2B5EF4-FFF2-40B4-BE49-F238E27FC236}">
                <a16:creationId xmlns:a16="http://schemas.microsoft.com/office/drawing/2014/main" id="{28E40CD6-2340-45BB-B2F1-AAC82E4C404B}"/>
              </a:ext>
            </a:extLst>
          </p:cNvPr>
          <p:cNvSpPr/>
          <p:nvPr/>
        </p:nvSpPr>
        <p:spPr>
          <a:xfrm rot="13591914">
            <a:off x="669850" y="4525866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4FF99-0370-4396-9726-5C37EFBE1A7E}"/>
              </a:ext>
            </a:extLst>
          </p:cNvPr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BEST </a:t>
            </a:r>
            <a:br>
              <a:rPr lang="nb-NO" sz="7200" dirty="0"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076947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Likebent trekant 7">
            <a:extLst>
              <a:ext uri="{FF2B5EF4-FFF2-40B4-BE49-F238E27FC236}">
                <a16:creationId xmlns:a16="http://schemas.microsoft.com/office/drawing/2014/main" id="{8B139EFE-452C-4133-BE2B-B5DE6695AE3B}"/>
              </a:ext>
            </a:extLst>
          </p:cNvPr>
          <p:cNvSpPr/>
          <p:nvPr/>
        </p:nvSpPr>
        <p:spPr>
          <a:xfrm rot="7874686">
            <a:off x="7457300" y="4535548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C2B289-4EAD-42BB-9733-632E6A3A8B91}"/>
              </a:ext>
            </a:extLst>
          </p:cNvPr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GOLD </a:t>
            </a:r>
            <a:br>
              <a:rPr lang="nb-NO" sz="7200" dirty="0"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PLATING</a:t>
            </a:r>
          </a:p>
        </p:txBody>
      </p:sp>
    </p:spTree>
    <p:extLst>
      <p:ext uri="{BB962C8B-B14F-4D97-AF65-F5344CB8AC3E}">
        <p14:creationId xmlns:p14="http://schemas.microsoft.com/office/powerpoint/2010/main" val="2989640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Likebent trekant 8">
            <a:extLst>
              <a:ext uri="{FF2B5EF4-FFF2-40B4-BE49-F238E27FC236}">
                <a16:creationId xmlns:a16="http://schemas.microsoft.com/office/drawing/2014/main" id="{28E40CD6-2340-45BB-B2F1-AAC82E4C404B}"/>
              </a:ext>
            </a:extLst>
          </p:cNvPr>
          <p:cNvSpPr/>
          <p:nvPr/>
        </p:nvSpPr>
        <p:spPr>
          <a:xfrm rot="13591914">
            <a:off x="669850" y="4525866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4FF99-0370-4396-9726-5C37EFBE1A7E}"/>
              </a:ext>
            </a:extLst>
          </p:cNvPr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IT’S A </a:t>
            </a:r>
            <a:br>
              <a:rPr lang="nb-NO" sz="7200" dirty="0"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50248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Likebent trekant 7">
            <a:extLst>
              <a:ext uri="{FF2B5EF4-FFF2-40B4-BE49-F238E27FC236}">
                <a16:creationId xmlns:a16="http://schemas.microsoft.com/office/drawing/2014/main" id="{8B139EFE-452C-4133-BE2B-B5DE6695AE3B}"/>
              </a:ext>
            </a:extLst>
          </p:cNvPr>
          <p:cNvSpPr/>
          <p:nvPr/>
        </p:nvSpPr>
        <p:spPr>
          <a:xfrm rot="7874686">
            <a:off x="7457300" y="4535548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C2B289-4EAD-42BB-9733-632E6A3A8B91}"/>
              </a:ext>
            </a:extLst>
          </p:cNvPr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MY UNCLE </a:t>
            </a:r>
            <a:br>
              <a:rPr lang="nb-NO" sz="7200" dirty="0"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SAYS</a:t>
            </a:r>
          </a:p>
        </p:txBody>
      </p:sp>
    </p:spTree>
    <p:extLst>
      <p:ext uri="{BB962C8B-B14F-4D97-AF65-F5344CB8AC3E}">
        <p14:creationId xmlns:p14="http://schemas.microsoft.com/office/powerpoint/2010/main" val="2687221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37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8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YAGNI</a:t>
            </a: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B7E30809-59F5-4FA9-AA49-D0187F49C829}"/>
              </a:ext>
            </a:extLst>
          </p:cNvPr>
          <p:cNvSpPr/>
          <p:nvPr/>
        </p:nvSpPr>
        <p:spPr>
          <a:xfrm>
            <a:off x="962026" y="1247775"/>
            <a:ext cx="7200899" cy="42862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Likebent trekant 8">
            <a:extLst>
              <a:ext uri="{FF2B5EF4-FFF2-40B4-BE49-F238E27FC236}">
                <a16:creationId xmlns:a16="http://schemas.microsoft.com/office/drawing/2014/main" id="{28E40CD6-2340-45BB-B2F1-AAC82E4C404B}"/>
              </a:ext>
            </a:extLst>
          </p:cNvPr>
          <p:cNvSpPr/>
          <p:nvPr/>
        </p:nvSpPr>
        <p:spPr>
          <a:xfrm rot="13591914">
            <a:off x="669850" y="4525866"/>
            <a:ext cx="1079650" cy="165953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4FF99-0370-4396-9726-5C37EFBE1A7E}"/>
              </a:ext>
            </a:extLst>
          </p:cNvPr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MY AUNT </a:t>
            </a:r>
            <a:br>
              <a:rPr lang="nb-NO" sz="7200" dirty="0"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latin typeface="Montserrat Black" panose="00000A00000000000000" pitchFamily="2" charset="0"/>
                <a:cs typeface="Montserrat Black"/>
              </a:rPr>
              <a:t>SAYS</a:t>
            </a:r>
          </a:p>
        </p:txBody>
      </p:sp>
    </p:spTree>
    <p:extLst>
      <p:ext uri="{BB962C8B-B14F-4D97-AF65-F5344CB8AC3E}">
        <p14:creationId xmlns:p14="http://schemas.microsoft.com/office/powerpoint/2010/main" val="37588772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4689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9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0372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WE NEED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TO DO BETTER</a:t>
            </a:r>
          </a:p>
        </p:txBody>
      </p:sp>
    </p:spTree>
    <p:extLst>
      <p:ext uri="{BB962C8B-B14F-4D97-AF65-F5344CB8AC3E}">
        <p14:creationId xmlns:p14="http://schemas.microsoft.com/office/powerpoint/2010/main" val="196934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ARE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THE IMPLICATIONS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73068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YOU CAN’T WIN BY FIGHTING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PEOPLE’S NARRATIVES</a:t>
            </a:r>
          </a:p>
        </p:txBody>
      </p:sp>
    </p:spTree>
    <p:extLst>
      <p:ext uri="{BB962C8B-B14F-4D97-AF65-F5344CB8AC3E}">
        <p14:creationId xmlns:p14="http://schemas.microsoft.com/office/powerpoint/2010/main" val="16041045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WHY DON’T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 WANT TO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DO </a:t>
            </a:r>
            <a:r>
              <a:rPr lang="nb-NO" sz="72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9051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I THINK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 err="1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IS A BAD IDEA IN GENERAL</a:t>
            </a:r>
          </a:p>
        </p:txBody>
      </p:sp>
    </p:spTree>
    <p:extLst>
      <p:ext uri="{BB962C8B-B14F-4D97-AF65-F5344CB8AC3E}">
        <p14:creationId xmlns:p14="http://schemas.microsoft.com/office/powerpoint/2010/main" val="15223990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7972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I THINK </a:t>
            </a:r>
            <a:b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66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IS A GOOD IDEA IN THE RIGHT CONTEXT </a:t>
            </a:r>
            <a:r>
              <a:rPr lang="nb-NO" sz="66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BUT NOT IN THIS ONE</a:t>
            </a:r>
          </a:p>
        </p:txBody>
      </p:sp>
    </p:spTree>
    <p:extLst>
      <p:ext uri="{BB962C8B-B14F-4D97-AF65-F5344CB8AC3E}">
        <p14:creationId xmlns:p14="http://schemas.microsoft.com/office/powerpoint/2010/main" val="2524006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I WOULD LIKE TO DO </a:t>
            </a:r>
            <a:r>
              <a:rPr lang="nb-NO" sz="72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BUT DON’T KNOW HOW</a:t>
            </a:r>
          </a:p>
        </p:txBody>
      </p:sp>
    </p:spTree>
    <p:extLst>
      <p:ext uri="{BB962C8B-B14F-4D97-AF65-F5344CB8AC3E}">
        <p14:creationId xmlns:p14="http://schemas.microsoft.com/office/powerpoint/2010/main" val="20635987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 DON’T FEEL CONFIDENT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CAN DO </a:t>
            </a:r>
            <a:r>
              <a:rPr lang="nb-NO" sz="72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ON MY OWN</a:t>
            </a:r>
          </a:p>
        </p:txBody>
      </p:sp>
    </p:spTree>
    <p:extLst>
      <p:ext uri="{BB962C8B-B14F-4D97-AF65-F5344CB8AC3E}">
        <p14:creationId xmlns:p14="http://schemas.microsoft.com/office/powerpoint/2010/main" val="31143318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MAYBE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 DON’T UNDERSTAND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WHAT </a:t>
            </a:r>
            <a:r>
              <a:rPr lang="nb-NO" sz="72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MEANS</a:t>
            </a:r>
          </a:p>
        </p:txBody>
      </p:sp>
    </p:spTree>
    <p:extLst>
      <p:ext uri="{BB962C8B-B14F-4D97-AF65-F5344CB8AC3E}">
        <p14:creationId xmlns:p14="http://schemas.microsoft.com/office/powerpoint/2010/main" val="30079909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WHY DON’T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SAY SO?</a:t>
            </a:r>
          </a:p>
        </p:txBody>
      </p:sp>
    </p:spTree>
    <p:extLst>
      <p:ext uri="{BB962C8B-B14F-4D97-AF65-F5344CB8AC3E}">
        <p14:creationId xmlns:p14="http://schemas.microsoft.com/office/powerpoint/2010/main" val="41188416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1507206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HOW TO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BUILD TRUST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2212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STARTING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A NEW JOB</a:t>
            </a:r>
          </a:p>
        </p:txBody>
      </p:sp>
    </p:spTree>
    <p:extLst>
      <p:ext uri="{BB962C8B-B14F-4D97-AF65-F5344CB8AC3E}">
        <p14:creationId xmlns:p14="http://schemas.microsoft.com/office/powerpoint/2010/main" val="25565480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CURIOSITY</a:t>
            </a:r>
          </a:p>
        </p:txBody>
      </p:sp>
    </p:spTree>
    <p:extLst>
      <p:ext uri="{BB962C8B-B14F-4D97-AF65-F5344CB8AC3E}">
        <p14:creationId xmlns:p14="http://schemas.microsoft.com/office/powerpoint/2010/main" val="25737892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EMPATHY</a:t>
            </a:r>
          </a:p>
        </p:txBody>
      </p:sp>
    </p:spTree>
    <p:extLst>
      <p:ext uri="{BB962C8B-B14F-4D97-AF65-F5344CB8AC3E}">
        <p14:creationId xmlns:p14="http://schemas.microsoft.com/office/powerpoint/2010/main" val="10523495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HUMILITY</a:t>
            </a:r>
          </a:p>
        </p:txBody>
      </p:sp>
    </p:spTree>
    <p:extLst>
      <p:ext uri="{BB962C8B-B14F-4D97-AF65-F5344CB8AC3E}">
        <p14:creationId xmlns:p14="http://schemas.microsoft.com/office/powerpoint/2010/main" val="23520394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LISTEN</a:t>
            </a:r>
          </a:p>
        </p:txBody>
      </p:sp>
    </p:spTree>
    <p:extLst>
      <p:ext uri="{BB962C8B-B14F-4D97-AF65-F5344CB8AC3E}">
        <p14:creationId xmlns:p14="http://schemas.microsoft.com/office/powerpoint/2010/main" val="5397073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BE PREPARED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TO CHANGE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YOUR MIND</a:t>
            </a:r>
          </a:p>
        </p:txBody>
      </p:sp>
    </p:spTree>
    <p:extLst>
      <p:ext uri="{BB962C8B-B14F-4D97-AF65-F5344CB8AC3E}">
        <p14:creationId xmlns:p14="http://schemas.microsoft.com/office/powerpoint/2010/main" val="35648047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5534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SHOW THAT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YOU CAN AND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DO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CHANGE YOUR MIND</a:t>
            </a:r>
          </a:p>
        </p:txBody>
      </p:sp>
    </p:spTree>
    <p:extLst>
      <p:ext uri="{BB962C8B-B14F-4D97-AF65-F5344CB8AC3E}">
        <p14:creationId xmlns:p14="http://schemas.microsoft.com/office/powerpoint/2010/main" val="1007759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PRACTICAL TECHNIQUES</a:t>
            </a:r>
          </a:p>
        </p:txBody>
      </p:sp>
    </p:spTree>
    <p:extLst>
      <p:ext uri="{BB962C8B-B14F-4D97-AF65-F5344CB8AC3E}">
        <p14:creationId xmlns:p14="http://schemas.microsoft.com/office/powerpoint/2010/main" val="41874079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COACHING</a:t>
            </a:r>
          </a:p>
        </p:txBody>
      </p:sp>
    </p:spTree>
    <p:extLst>
      <p:ext uri="{BB962C8B-B14F-4D97-AF65-F5344CB8AC3E}">
        <p14:creationId xmlns:p14="http://schemas.microsoft.com/office/powerpoint/2010/main" val="4061377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YOU CAN’T MAKE PEOPLE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CHANGE THEIR MIND</a:t>
            </a:r>
          </a:p>
        </p:txBody>
      </p:sp>
    </p:spTree>
    <p:extLst>
      <p:ext uri="{BB962C8B-B14F-4D97-AF65-F5344CB8AC3E}">
        <p14:creationId xmlns:p14="http://schemas.microsoft.com/office/powerpoint/2010/main" val="32299015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YOU CAN’T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FORCE PEOPLE TO AGREE</a:t>
            </a:r>
          </a:p>
        </p:txBody>
      </p:sp>
    </p:spTree>
    <p:extLst>
      <p:ext uri="{BB962C8B-B14F-4D97-AF65-F5344CB8AC3E}">
        <p14:creationId xmlns:p14="http://schemas.microsoft.com/office/powerpoint/2010/main" val="87936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91813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HELP OTHERS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BE SUCCESSFUL </a:t>
            </a:r>
          </a:p>
        </p:txBody>
      </p:sp>
    </p:spTree>
    <p:extLst>
      <p:ext uri="{BB962C8B-B14F-4D97-AF65-F5344CB8AC3E}">
        <p14:creationId xmlns:p14="http://schemas.microsoft.com/office/powerpoint/2010/main" val="2781171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SHOW PEOPLE HOW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TO BE SUCCESSFUL WITH </a:t>
            </a:r>
            <a:r>
              <a:rPr lang="nb-NO" sz="7200" dirty="0" err="1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X</a:t>
            </a:r>
            <a:endParaRPr lang="nb-NO" sz="7200" dirty="0">
              <a:solidFill>
                <a:schemeClr val="bg1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532670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WORK WITH OTHERS ON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THEIR PROBLEMS</a:t>
            </a:r>
          </a:p>
        </p:txBody>
      </p:sp>
    </p:spTree>
    <p:extLst>
      <p:ext uri="{BB962C8B-B14F-4D97-AF65-F5344CB8AC3E}">
        <p14:creationId xmlns:p14="http://schemas.microsoft.com/office/powerpoint/2010/main" val="23982148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ENSEMBLE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128364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01825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ENSEMBLES ARE </a:t>
            </a:r>
            <a:br>
              <a:rPr lang="nb-NO" sz="60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60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 COUNTERFORCE </a:t>
            </a:r>
            <a:r>
              <a:rPr lang="nb-NO" sz="60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TO THE DESK FORCE</a:t>
            </a:r>
          </a:p>
        </p:txBody>
      </p:sp>
    </p:spTree>
    <p:extLst>
      <p:ext uri="{BB962C8B-B14F-4D97-AF65-F5344CB8AC3E}">
        <p14:creationId xmlns:p14="http://schemas.microsoft.com/office/powerpoint/2010/main" val="19136616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ENSEMBLES ARE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HARDER TO FOOL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THAN YOURSELF</a:t>
            </a:r>
          </a:p>
        </p:txBody>
      </p:sp>
    </p:spTree>
    <p:extLst>
      <p:ext uri="{BB962C8B-B14F-4D97-AF65-F5344CB8AC3E}">
        <p14:creationId xmlns:p14="http://schemas.microsoft.com/office/powerpoint/2010/main" val="37872090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ENSEMBLES ARE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BETTER AT FIGURING OUT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WHO TO TALK TO</a:t>
            </a:r>
          </a:p>
        </p:txBody>
      </p:sp>
    </p:spTree>
    <p:extLst>
      <p:ext uri="{BB962C8B-B14F-4D97-AF65-F5344CB8AC3E}">
        <p14:creationId xmlns:p14="http://schemas.microsoft.com/office/powerpoint/2010/main" val="23750085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ENSEMBLES OVERCOME THE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SOCIAL AWKWARDNESS</a:t>
            </a:r>
          </a:p>
        </p:txBody>
      </p:sp>
    </p:spTree>
    <p:extLst>
      <p:ext uri="{BB962C8B-B14F-4D97-AF65-F5344CB8AC3E}">
        <p14:creationId xmlns:p14="http://schemas.microsoft.com/office/powerpoint/2010/main" val="12693753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ENSEMBLES ARE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ALREADY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2527850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AUTONOMY</a:t>
            </a:r>
          </a:p>
        </p:txBody>
      </p:sp>
    </p:spTree>
    <p:extLst>
      <p:ext uri="{BB962C8B-B14F-4D97-AF65-F5344CB8AC3E}">
        <p14:creationId xmlns:p14="http://schemas.microsoft.com/office/powerpoint/2010/main" val="310143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HOW WILL IT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PLAY OUT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08522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WHAT IS AUTONOMY?</a:t>
            </a:r>
          </a:p>
        </p:txBody>
      </p:sp>
    </p:spTree>
    <p:extLst>
      <p:ext uri="{BB962C8B-B14F-4D97-AF65-F5344CB8AC3E}">
        <p14:creationId xmlns:p14="http://schemas.microsoft.com/office/powerpoint/2010/main" val="21806943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FREEDOM?</a:t>
            </a:r>
          </a:p>
        </p:txBody>
      </p:sp>
    </p:spTree>
    <p:extLst>
      <p:ext uri="{BB962C8B-B14F-4D97-AF65-F5344CB8AC3E}">
        <p14:creationId xmlns:p14="http://schemas.microsoft.com/office/powerpoint/2010/main" val="37037271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FREEDOM TO?</a:t>
            </a:r>
          </a:p>
        </p:txBody>
      </p:sp>
    </p:spTree>
    <p:extLst>
      <p:ext uri="{BB962C8B-B14F-4D97-AF65-F5344CB8AC3E}">
        <p14:creationId xmlns:p14="http://schemas.microsoft.com/office/powerpoint/2010/main" val="39066211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FREEDOM FROM?</a:t>
            </a:r>
          </a:p>
        </p:txBody>
      </p:sp>
    </p:spTree>
    <p:extLst>
      <p:ext uri="{BB962C8B-B14F-4D97-AF65-F5344CB8AC3E}">
        <p14:creationId xmlns:p14="http://schemas.microsoft.com/office/powerpoint/2010/main" val="10374348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FRIHET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UNDER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ANSVAR</a:t>
            </a:r>
          </a:p>
        </p:txBody>
      </p:sp>
    </p:spTree>
    <p:extLst>
      <p:ext uri="{BB962C8B-B14F-4D97-AF65-F5344CB8AC3E}">
        <p14:creationId xmlns:p14="http://schemas.microsoft.com/office/powerpoint/2010/main" val="31128056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ACCOUNTABILITY</a:t>
            </a:r>
          </a:p>
        </p:txBody>
      </p:sp>
    </p:spTree>
    <p:extLst>
      <p:ext uri="{BB962C8B-B14F-4D97-AF65-F5344CB8AC3E}">
        <p14:creationId xmlns:p14="http://schemas.microsoft.com/office/powerpoint/2010/main" val="17459658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BEING ADULTS</a:t>
            </a:r>
          </a:p>
        </p:txBody>
      </p:sp>
    </p:spTree>
    <p:extLst>
      <p:ext uri="{BB962C8B-B14F-4D97-AF65-F5344CB8AC3E}">
        <p14:creationId xmlns:p14="http://schemas.microsoft.com/office/powerpoint/2010/main" val="18671782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CLAIMING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RESPONSIBILITY FOR OUTCOMES</a:t>
            </a:r>
          </a:p>
        </p:txBody>
      </p:sp>
    </p:spTree>
    <p:extLst>
      <p:ext uri="{BB962C8B-B14F-4D97-AF65-F5344CB8AC3E}">
        <p14:creationId xmlns:p14="http://schemas.microsoft.com/office/powerpoint/2010/main" val="99171481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AUTONOMY AS A FUNCTION OF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0002190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AUTONOMY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TO DO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WHAT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278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IT DEPENDS</a:t>
            </a:r>
          </a:p>
        </p:txBody>
      </p:sp>
    </p:spTree>
    <p:extLst>
      <p:ext uri="{BB962C8B-B14F-4D97-AF65-F5344CB8AC3E}">
        <p14:creationId xmlns:p14="http://schemas.microsoft.com/office/powerpoint/2010/main" val="30270031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5780661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BROADEN THE ENGAGEMENT</a:t>
            </a:r>
          </a:p>
        </p:txBody>
      </p:sp>
    </p:spTree>
    <p:extLst>
      <p:ext uri="{BB962C8B-B14F-4D97-AF65-F5344CB8AC3E}">
        <p14:creationId xmlns:p14="http://schemas.microsoft.com/office/powerpoint/2010/main" val="7774859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PLANES OF EXISTENCE</a:t>
            </a:r>
          </a:p>
        </p:txBody>
      </p:sp>
    </p:spTree>
    <p:extLst>
      <p:ext uri="{BB962C8B-B14F-4D97-AF65-F5344CB8AC3E}">
        <p14:creationId xmlns:p14="http://schemas.microsoft.com/office/powerpoint/2010/main" val="6796795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85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CAN DEVELOPERS </a:t>
            </a:r>
            <a:b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BE TRUSTED </a:t>
            </a:r>
            <a:b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WITH MONEY?</a:t>
            </a:r>
          </a:p>
        </p:txBody>
      </p:sp>
    </p:spTree>
    <p:extLst>
      <p:ext uri="{BB962C8B-B14F-4D97-AF65-F5344CB8AC3E}">
        <p14:creationId xmlns:p14="http://schemas.microsoft.com/office/powerpoint/2010/main" val="12721965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85728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ARE DEVELOPERS WILLING TO DISCUSS MONEY?</a:t>
            </a:r>
          </a:p>
        </p:txBody>
      </p:sp>
    </p:spTree>
    <p:extLst>
      <p:ext uri="{BB962C8B-B14F-4D97-AF65-F5344CB8AC3E}">
        <p14:creationId xmlns:p14="http://schemas.microsoft.com/office/powerpoint/2010/main" val="27826095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135719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ENGAGE WITH </a:t>
            </a:r>
            <a:br>
              <a:rPr lang="nb-NO" sz="66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66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THE WHOLE </a:t>
            </a: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SOCIO-TECHNICAL CONTEXT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05870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39933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SOFTWARE IS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936842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WE ARE HUMAN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7234300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TRUST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7538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WHO ARE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YOU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40832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EVERYONE CAN LEAD AND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HAVE IMPACT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94909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85464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SUSTAINABLE </a:t>
            </a: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SOCIO-TECHNICAL SYSTEMS</a:t>
            </a:r>
          </a:p>
        </p:txBody>
      </p:sp>
    </p:spTree>
    <p:extLst>
      <p:ext uri="{BB962C8B-B14F-4D97-AF65-F5344CB8AC3E}">
        <p14:creationId xmlns:p14="http://schemas.microsoft.com/office/powerpoint/2010/main" val="387695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85464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SUSTAINABLE </a:t>
            </a:r>
            <a:r>
              <a:rPr lang="nb-NO" sz="66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SOCIO-TECHNICAL SYSTEMS</a:t>
            </a:r>
          </a:p>
        </p:txBody>
      </p:sp>
    </p:spTree>
    <p:extLst>
      <p:ext uri="{BB962C8B-B14F-4D97-AF65-F5344CB8AC3E}">
        <p14:creationId xmlns:p14="http://schemas.microsoft.com/office/powerpoint/2010/main" val="383776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WHO ARE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THEY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796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CONTEXT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2D0FC-B4E1-9612-E711-5E83DA0A8182}"/>
              </a:ext>
            </a:extLst>
          </p:cNvPr>
          <p:cNvSpPr txBox="1"/>
          <p:nvPr/>
        </p:nvSpPr>
        <p:spPr>
          <a:xfrm>
            <a:off x="848435" y="1664208"/>
            <a:ext cx="2610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8FE2FF"/>
                </a:solidFill>
                <a:latin typeface="Bebas Neue" panose="020B0606020202050201" pitchFamily="34" charset="77"/>
                <a:cs typeface="Dreaming Outloud Pro" panose="020F0502020204030204" pitchFamily="34" charset="0"/>
              </a:rPr>
              <a:t>MULTI-FACETED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52BAD-1E4C-B19E-3D2B-F3E74739E467}"/>
              </a:ext>
            </a:extLst>
          </p:cNvPr>
          <p:cNvSpPr txBox="1"/>
          <p:nvPr/>
        </p:nvSpPr>
        <p:spPr>
          <a:xfrm>
            <a:off x="5574161" y="4398498"/>
            <a:ext cx="26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8FE2FF"/>
                </a:solidFill>
                <a:latin typeface="Bebas Neue" panose="020B0606020202050201" pitchFamily="34" charset="77"/>
                <a:cs typeface="Dreaming Outloud Pro" panose="020F0502020204030204" pitchFamily="34" charset="0"/>
              </a:rPr>
              <a:t>INTERTWINGLED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CC522-CFB9-F948-E437-8AE1EF804BAA}"/>
              </a:ext>
            </a:extLst>
          </p:cNvPr>
          <p:cNvSpPr txBox="1"/>
          <p:nvPr/>
        </p:nvSpPr>
        <p:spPr>
          <a:xfrm>
            <a:off x="1480782" y="4945155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8FE2FF"/>
                </a:solidFill>
                <a:latin typeface="Bebas Neue" panose="020B0606020202050201" pitchFamily="34" charset="77"/>
                <a:cs typeface="Dreaming Outloud Pro" panose="020F0502020204030204" pitchFamily="34" charset="0"/>
              </a:rPr>
              <a:t>INVISIBLE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A69D0-4B14-445B-7D69-01BA4471B23F}"/>
              </a:ext>
            </a:extLst>
          </p:cNvPr>
          <p:cNvSpPr txBox="1"/>
          <p:nvPr/>
        </p:nvSpPr>
        <p:spPr>
          <a:xfrm>
            <a:off x="5880421" y="1117551"/>
            <a:ext cx="1710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8FE2FF"/>
                </a:solidFill>
                <a:latin typeface="Bebas Neue" panose="020B0606020202050201" pitchFamily="34" charset="77"/>
                <a:cs typeface="Dreaming Outloud Pro" panose="020F0502020204030204" pitchFamily="34" charset="0"/>
              </a:rPr>
              <a:t>SYSTEMIC</a:t>
            </a:r>
          </a:p>
        </p:txBody>
      </p:sp>
    </p:spTree>
    <p:extLst>
      <p:ext uri="{BB962C8B-B14F-4D97-AF65-F5344CB8AC3E}">
        <p14:creationId xmlns:p14="http://schemas.microsoft.com/office/powerpoint/2010/main" val="4070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WHY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 ARE YOU THERE?</a:t>
            </a:r>
          </a:p>
        </p:txBody>
      </p:sp>
    </p:spTree>
    <p:extLst>
      <p:ext uri="{BB962C8B-B14F-4D97-AF65-F5344CB8AC3E}">
        <p14:creationId xmlns:p14="http://schemas.microsoft.com/office/powerpoint/2010/main" val="234379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IS YOUR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ROLE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4512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JUNIOR DEV</a:t>
            </a:r>
          </a:p>
        </p:txBody>
      </p:sp>
    </p:spTree>
    <p:extLst>
      <p:ext uri="{BB962C8B-B14F-4D97-AF65-F5344CB8AC3E}">
        <p14:creationId xmlns:p14="http://schemas.microsoft.com/office/powerpoint/2010/main" val="3426432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SENIOR DEV</a:t>
            </a:r>
          </a:p>
        </p:txBody>
      </p:sp>
    </p:spTree>
    <p:extLst>
      <p:ext uri="{BB962C8B-B14F-4D97-AF65-F5344CB8AC3E}">
        <p14:creationId xmlns:p14="http://schemas.microsoft.com/office/powerpoint/2010/main" val="277699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TECH LEAD</a:t>
            </a:r>
          </a:p>
        </p:txBody>
      </p:sp>
    </p:spTree>
    <p:extLst>
      <p:ext uri="{BB962C8B-B14F-4D97-AF65-F5344CB8AC3E}">
        <p14:creationId xmlns:p14="http://schemas.microsoft.com/office/powerpoint/2010/main" val="1408743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968357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554868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IS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EXPECTED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FROM YOU?</a:t>
            </a:r>
          </a:p>
        </p:txBody>
      </p:sp>
    </p:spTree>
    <p:extLst>
      <p:ext uri="{BB962C8B-B14F-4D97-AF65-F5344CB8AC3E}">
        <p14:creationId xmlns:p14="http://schemas.microsoft.com/office/powerpoint/2010/main" val="304713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WHO AM I?</a:t>
            </a:r>
            <a:endParaRPr lang="nb-NO" sz="72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7296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1337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 DEV</a:t>
            </a:r>
          </a:p>
        </p:txBody>
      </p:sp>
    </p:spTree>
    <p:extLst>
      <p:ext uri="{BB962C8B-B14F-4D97-AF65-F5344CB8AC3E}">
        <p14:creationId xmlns:p14="http://schemas.microsoft.com/office/powerpoint/2010/main" val="390662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580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FASTEST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JIRA TICKET PROCESSING MACHINE </a:t>
            </a:r>
            <a:b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IN THE NORTH</a:t>
            </a:r>
          </a:p>
        </p:txBody>
      </p:sp>
    </p:spTree>
    <p:extLst>
      <p:ext uri="{BB962C8B-B14F-4D97-AF65-F5344CB8AC3E}">
        <p14:creationId xmlns:p14="http://schemas.microsoft.com/office/powerpoint/2010/main" val="56377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MOVE TOWARDS A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BETTER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1484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COACH A TEAM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OF DEVELOPERS</a:t>
            </a:r>
          </a:p>
        </p:txBody>
      </p:sp>
    </p:spTree>
    <p:extLst>
      <p:ext uri="{BB962C8B-B14F-4D97-AF65-F5344CB8AC3E}">
        <p14:creationId xmlns:p14="http://schemas.microsoft.com/office/powerpoint/2010/main" val="54275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HELP BUILD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A BETTER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TEAM CULTURE</a:t>
            </a:r>
          </a:p>
        </p:txBody>
      </p:sp>
    </p:spTree>
    <p:extLst>
      <p:ext uri="{BB962C8B-B14F-4D97-AF65-F5344CB8AC3E}">
        <p14:creationId xmlns:p14="http://schemas.microsoft.com/office/powerpoint/2010/main" val="3691825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ARE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YOUR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GOALS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6920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PROVIDE VALUE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FOR THE CUSTOMER</a:t>
            </a:r>
          </a:p>
        </p:txBody>
      </p:sp>
    </p:spTree>
    <p:extLst>
      <p:ext uri="{BB962C8B-B14F-4D97-AF65-F5344CB8AC3E}">
        <p14:creationId xmlns:p14="http://schemas.microsoft.com/office/powerpoint/2010/main" val="2523029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PROVIDE INCOME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FOR YOUR EMPLOYER</a:t>
            </a:r>
          </a:p>
        </p:txBody>
      </p:sp>
    </p:spTree>
    <p:extLst>
      <p:ext uri="{BB962C8B-B14F-4D97-AF65-F5344CB8AC3E}">
        <p14:creationId xmlns:p14="http://schemas.microsoft.com/office/powerpoint/2010/main" val="2036571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EARN A DECENT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PAYCHECK</a:t>
            </a:r>
          </a:p>
        </p:txBody>
      </p:sp>
    </p:spTree>
    <p:extLst>
      <p:ext uri="{BB962C8B-B14F-4D97-AF65-F5344CB8AC3E}">
        <p14:creationId xmlns:p14="http://schemas.microsoft.com/office/powerpoint/2010/main" val="2561888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CREATE AN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AWESOME PRODUCT</a:t>
            </a:r>
          </a:p>
        </p:txBody>
      </p:sp>
    </p:spTree>
    <p:extLst>
      <p:ext uri="{BB962C8B-B14F-4D97-AF65-F5344CB8AC3E}">
        <p14:creationId xmlns:p14="http://schemas.microsoft.com/office/powerpoint/2010/main" val="31765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pic>
        <p:nvPicPr>
          <p:cNvPr id="8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0E728678-E474-8A83-9B1C-1A9E206D6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634" y="1166018"/>
            <a:ext cx="7207565" cy="4525963"/>
          </a:xfrm>
        </p:spPr>
      </p:pic>
    </p:spTree>
    <p:extLst>
      <p:ext uri="{BB962C8B-B14F-4D97-AF65-F5344CB8AC3E}">
        <p14:creationId xmlns:p14="http://schemas.microsoft.com/office/powerpoint/2010/main" val="2630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BUILD A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CAREER</a:t>
            </a:r>
          </a:p>
        </p:txBody>
      </p:sp>
    </p:spTree>
    <p:extLst>
      <p:ext uri="{BB962C8B-B14F-4D97-AF65-F5344CB8AC3E}">
        <p14:creationId xmlns:p14="http://schemas.microsoft.com/office/powerpoint/2010/main" val="22968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CREATE A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NAME FOR YOURSELF</a:t>
            </a:r>
          </a:p>
        </p:txBody>
      </p:sp>
    </p:spTree>
    <p:extLst>
      <p:ext uri="{BB962C8B-B14F-4D97-AF65-F5344CB8AC3E}">
        <p14:creationId xmlns:p14="http://schemas.microsoft.com/office/powerpoint/2010/main" val="3991676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WORK WITH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EXCELLENT PEOPLE</a:t>
            </a:r>
          </a:p>
        </p:txBody>
      </p:sp>
    </p:spTree>
    <p:extLst>
      <p:ext uri="{BB962C8B-B14F-4D97-AF65-F5344CB8AC3E}">
        <p14:creationId xmlns:p14="http://schemas.microsoft.com/office/powerpoint/2010/main" val="1954460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575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HAVE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FUN</a:t>
            </a:r>
          </a:p>
        </p:txBody>
      </p:sp>
    </p:spTree>
    <p:extLst>
      <p:ext uri="{BB962C8B-B14F-4D97-AF65-F5344CB8AC3E}">
        <p14:creationId xmlns:p14="http://schemas.microsoft.com/office/powerpoint/2010/main" val="3191691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IS YOUR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TIME FRAME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2142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1580392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728119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941092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YOU WANT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54922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2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399649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SOFTWARE IS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282699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3185937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4E793D6D-AE9F-4A48-8E5B-51D7D2B71457}"/>
              </a:ext>
            </a:extLst>
          </p:cNvPr>
          <p:cNvSpPr txBox="1"/>
          <p:nvPr/>
        </p:nvSpPr>
        <p:spPr>
          <a:xfrm>
            <a:off x="4572000" y="5339445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14A3C7"/>
                </a:solidFill>
                <a:latin typeface="Bebas Neue" panose="020B0606020202050201" pitchFamily="34" charset="0"/>
              </a:rPr>
              <a:t>EINAR</a:t>
            </a:r>
          </a:p>
        </p:txBody>
      </p:sp>
    </p:spTree>
    <p:extLst>
      <p:ext uri="{BB962C8B-B14F-4D97-AF65-F5344CB8AC3E}">
        <p14:creationId xmlns:p14="http://schemas.microsoft.com/office/powerpoint/2010/main" val="3729325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COME WITH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OPINIONS</a:t>
            </a:r>
          </a:p>
        </p:txBody>
      </p:sp>
    </p:spTree>
    <p:extLst>
      <p:ext uri="{BB962C8B-B14F-4D97-AF65-F5344CB8AC3E}">
        <p14:creationId xmlns:p14="http://schemas.microsoft.com/office/powerpoint/2010/main" val="184722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BELIEVE IN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DOMAIN-DRIVEN DESIGN</a:t>
            </a:r>
          </a:p>
        </p:txBody>
      </p:sp>
    </p:spTree>
    <p:extLst>
      <p:ext uri="{BB962C8B-B14F-4D97-AF65-F5344CB8AC3E}">
        <p14:creationId xmlns:p14="http://schemas.microsoft.com/office/powerpoint/2010/main" val="224280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SKEPTICAL OF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PROCESS THEATRE</a:t>
            </a:r>
          </a:p>
        </p:txBody>
      </p:sp>
    </p:spTree>
    <p:extLst>
      <p:ext uri="{BB962C8B-B14F-4D97-AF65-F5344CB8AC3E}">
        <p14:creationId xmlns:p14="http://schemas.microsoft.com/office/powerpoint/2010/main" val="348528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BELIEVE IN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THE NEED FOR LEADERSHIP</a:t>
            </a:r>
          </a:p>
        </p:txBody>
      </p:sp>
    </p:spTree>
    <p:extLst>
      <p:ext uri="{BB962C8B-B14F-4D97-AF65-F5344CB8AC3E}">
        <p14:creationId xmlns:p14="http://schemas.microsoft.com/office/powerpoint/2010/main" val="714850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SKEPTICAL OF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TOP-DOWN LEADERSHIP</a:t>
            </a:r>
          </a:p>
        </p:txBody>
      </p:sp>
    </p:spTree>
    <p:extLst>
      <p:ext uri="{BB962C8B-B14F-4D97-AF65-F5344CB8AC3E}">
        <p14:creationId xmlns:p14="http://schemas.microsoft.com/office/powerpoint/2010/main" val="1990817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8B1B870-FCF8-8933-9883-7ED7A4CD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394" y="1448158"/>
            <a:ext cx="2625212" cy="39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12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BELIEVE IN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INCREMENTAL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85159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SKEPTICAL OF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GRAND REWRITES</a:t>
            </a:r>
          </a:p>
        </p:txBody>
      </p:sp>
    </p:spTree>
    <p:extLst>
      <p:ext uri="{BB962C8B-B14F-4D97-AF65-F5344CB8AC3E}">
        <p14:creationId xmlns:p14="http://schemas.microsoft.com/office/powerpoint/2010/main" val="153200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DOES THAT MEAN?</a:t>
            </a:r>
          </a:p>
        </p:txBody>
      </p:sp>
    </p:spTree>
    <p:extLst>
      <p:ext uri="{BB962C8B-B14F-4D97-AF65-F5344CB8AC3E}">
        <p14:creationId xmlns:p14="http://schemas.microsoft.com/office/powerpoint/2010/main" val="537400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BELIEVE IN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EMPOWERED AUTONOMOUS TEAMS</a:t>
            </a:r>
          </a:p>
        </p:txBody>
      </p:sp>
    </p:spTree>
    <p:extLst>
      <p:ext uri="{BB962C8B-B14F-4D97-AF65-F5344CB8AC3E}">
        <p14:creationId xmlns:p14="http://schemas.microsoft.com/office/powerpoint/2010/main" val="1422126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5092A4-0EAB-44CD-9CF0-DFFF7E5E3A7B}"/>
              </a:ext>
            </a:extLst>
          </p:cNvPr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SKEPTICAL OF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INDIVIDUAL PROGRAMMER HEROICS</a:t>
            </a:r>
          </a:p>
        </p:txBody>
      </p:sp>
    </p:spTree>
    <p:extLst>
      <p:ext uri="{BB962C8B-B14F-4D97-AF65-F5344CB8AC3E}">
        <p14:creationId xmlns:p14="http://schemas.microsoft.com/office/powerpoint/2010/main" val="3756178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BUT THESE ARE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JUST EXAMPLES</a:t>
            </a:r>
          </a:p>
        </p:txBody>
      </p:sp>
    </p:spTree>
    <p:extLst>
      <p:ext uri="{BB962C8B-B14F-4D97-AF65-F5344CB8AC3E}">
        <p14:creationId xmlns:p14="http://schemas.microsoft.com/office/powerpoint/2010/main" val="3099257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797312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COMPLEX</a:t>
            </a:r>
          </a:p>
        </p:txBody>
      </p:sp>
    </p:spTree>
    <p:extLst>
      <p:ext uri="{BB962C8B-B14F-4D97-AF65-F5344CB8AC3E}">
        <p14:creationId xmlns:p14="http://schemas.microsoft.com/office/powerpoint/2010/main" val="1305809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KNOWLEDGE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&amp;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EXPERIENCE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376878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STRENGTHS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&amp;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WEAKNESSES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0989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HOPES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&amp;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FEARS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356855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CONFIDENCE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&amp;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 INSECURITY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88749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PET PEEVES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4279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3139709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LIMITED RATIONALITY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35391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DRIVEN BY EMOTIONS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258844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COGNITIVE BIASES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099635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BLIND SPOTS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68807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MADE OF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3749530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HAVE A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SELF-IMAGE</a:t>
            </a:r>
          </a:p>
        </p:txBody>
      </p:sp>
    </p:spTree>
    <p:extLst>
      <p:ext uri="{BB962C8B-B14F-4D97-AF65-F5344CB8AC3E}">
        <p14:creationId xmlns:p14="http://schemas.microsoft.com/office/powerpoint/2010/main" val="3722930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HAVE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SELF-IMAGES</a:t>
            </a:r>
          </a:p>
        </p:txBody>
      </p:sp>
    </p:spTree>
    <p:extLst>
      <p:ext uri="{BB962C8B-B14F-4D97-AF65-F5344CB8AC3E}">
        <p14:creationId xmlns:p14="http://schemas.microsoft.com/office/powerpoint/2010/main" val="84392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F04F50D-8420-AEAE-9C7E-18D673AE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06" y="1137400"/>
            <a:ext cx="2964426" cy="47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3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WHAT ARE MY NARRATIVES?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121833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 GOOD PERSON</a:t>
            </a:r>
          </a:p>
        </p:txBody>
      </p:sp>
    </p:spTree>
    <p:extLst>
      <p:ext uri="{BB962C8B-B14F-4D97-AF65-F5344CB8AC3E}">
        <p14:creationId xmlns:p14="http://schemas.microsoft.com/office/powerpoint/2010/main" val="249555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WHAT ARE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r>
              <a:rPr lang="nb-NO" sz="7200" dirty="0">
                <a:solidFill>
                  <a:srgbClr val="FFFF00"/>
                </a:solidFill>
                <a:latin typeface="Montserrat Black"/>
                <a:cs typeface="Montserrat Black"/>
              </a:rPr>
              <a:t>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SYSTEMS?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9881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AM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A GOOD DEVELOPER</a:t>
            </a:r>
          </a:p>
        </p:txBody>
      </p:sp>
    </p:spTree>
    <p:extLst>
      <p:ext uri="{BB962C8B-B14F-4D97-AF65-F5344CB8AC3E}">
        <p14:creationId xmlns:p14="http://schemas.microsoft.com/office/powerpoint/2010/main" val="278056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DO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MY BEST</a:t>
            </a:r>
          </a:p>
        </p:txBody>
      </p:sp>
    </p:spTree>
    <p:extLst>
      <p:ext uri="{BB962C8B-B14F-4D97-AF65-F5344CB8AC3E}">
        <p14:creationId xmlns:p14="http://schemas.microsoft.com/office/powerpoint/2010/main" val="4130415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DESERVE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MY PAY CHECK</a:t>
            </a:r>
          </a:p>
        </p:txBody>
      </p:sp>
    </p:spTree>
    <p:extLst>
      <p:ext uri="{BB962C8B-B14F-4D97-AF65-F5344CB8AC3E}">
        <p14:creationId xmlns:p14="http://schemas.microsoft.com/office/powerpoint/2010/main" val="3356377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CHALLENGES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 &amp;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666358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EXPERIENCE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COGNITIVE DISSONANCE</a:t>
            </a:r>
          </a:p>
        </p:txBody>
      </p:sp>
    </p:spTree>
    <p:extLst>
      <p:ext uri="{BB962C8B-B14F-4D97-AF65-F5344CB8AC3E}">
        <p14:creationId xmlns:p14="http://schemas.microsoft.com/office/powerpoint/2010/main" val="37781768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NEED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COGNITIVE CLOSURE</a:t>
            </a:r>
          </a:p>
        </p:txBody>
      </p:sp>
    </p:spTree>
    <p:extLst>
      <p:ext uri="{BB962C8B-B14F-4D97-AF65-F5344CB8AC3E}">
        <p14:creationId xmlns:p14="http://schemas.microsoft.com/office/powerpoint/2010/main" val="4026635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7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 HAVE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SELF-DEFENSE MECHANISMS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IN PLACE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311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1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NOT JUST ME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361352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7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EVERYONE IS LIKE THIS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3680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OUR SELF-DEFENSE MECHANISMS ARE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EASILY TRIGGERED</a:t>
            </a:r>
          </a:p>
        </p:txBody>
      </p:sp>
    </p:spTree>
    <p:extLst>
      <p:ext uri="{BB962C8B-B14F-4D97-AF65-F5344CB8AC3E}">
        <p14:creationId xmlns:p14="http://schemas.microsoft.com/office/powerpoint/2010/main" val="99288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08DE88-EEAE-4F66-92A3-2E48E6A5B98B}"/>
              </a:ext>
            </a:extLst>
          </p:cNvPr>
          <p:cNvSpPr txBox="1">
            <a:spLocks/>
          </p:cNvSpPr>
          <p:nvPr/>
        </p:nvSpPr>
        <p:spPr>
          <a:xfrm>
            <a:off x="0" y="101151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B8061-7253-4C8F-B2EA-13F33544C19E}"/>
              </a:ext>
            </a:extLst>
          </p:cNvPr>
          <p:cNvSpPr txBox="1">
            <a:spLocks/>
          </p:cNvSpPr>
          <p:nvPr/>
        </p:nvSpPr>
        <p:spPr>
          <a:xfrm>
            <a:off x="0" y="443491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TECHNICAL</a:t>
            </a:r>
          </a:p>
        </p:txBody>
      </p:sp>
      <p:sp>
        <p:nvSpPr>
          <p:cNvPr id="16" name="Bue 15">
            <a:extLst>
              <a:ext uri="{FF2B5EF4-FFF2-40B4-BE49-F238E27FC236}">
                <a16:creationId xmlns:a16="http://schemas.microsoft.com/office/drawing/2014/main" id="{89B55685-43B3-4C40-B708-3726A8040EA8}"/>
              </a:ext>
            </a:extLst>
          </p:cNvPr>
          <p:cNvSpPr/>
          <p:nvPr/>
        </p:nvSpPr>
        <p:spPr>
          <a:xfrm rot="2678249">
            <a:off x="4336089" y="1854296"/>
            <a:ext cx="2837334" cy="3011396"/>
          </a:xfrm>
          <a:prstGeom prst="arc">
            <a:avLst/>
          </a:prstGeom>
          <a:ln w="88900">
            <a:solidFill>
              <a:srgbClr val="3DFF0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Bue 16">
            <a:extLst>
              <a:ext uri="{FF2B5EF4-FFF2-40B4-BE49-F238E27FC236}">
                <a16:creationId xmlns:a16="http://schemas.microsoft.com/office/drawing/2014/main" id="{00566200-AA90-4514-9CB5-8FFBC4C2EEAA}"/>
              </a:ext>
            </a:extLst>
          </p:cNvPr>
          <p:cNvSpPr/>
          <p:nvPr/>
        </p:nvSpPr>
        <p:spPr>
          <a:xfrm rot="13584752">
            <a:off x="1844680" y="1779429"/>
            <a:ext cx="2837334" cy="3011396"/>
          </a:xfrm>
          <a:prstGeom prst="arc">
            <a:avLst/>
          </a:prstGeom>
          <a:ln w="88900">
            <a:solidFill>
              <a:srgbClr val="3DFF0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7035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JUST USING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DIFFERENT TECHNOLOGY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IS AN IMPLICIT ACCUSATION!</a:t>
            </a:r>
            <a:endParaRPr lang="nb-NO" sz="7200" dirty="0">
              <a:solidFill>
                <a:srgbClr val="3DFF06"/>
              </a:solidFill>
              <a:latin typeface="Montserrat Black" panose="00000A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375673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7371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rgbClr val="B5A6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rgbClr val="B3FF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BCB4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rgbClr val="FFD4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rgbClr val="FFA7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rgbClr val="8FE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rgbClr val="E6A9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4697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rgbClr val="B5A6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rgbClr val="B3FF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BCB4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rgbClr val="FFD4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rgbClr val="FFA7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rgbClr val="8FE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rgbClr val="E6A9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85135E6-AAF1-441D-B272-A99817BCCB40}"/>
              </a:ext>
            </a:extLst>
          </p:cNvPr>
          <p:cNvSpPr/>
          <p:nvPr/>
        </p:nvSpPr>
        <p:spPr>
          <a:xfrm>
            <a:off x="840980" y="3025920"/>
            <a:ext cx="4169196" cy="3201899"/>
          </a:xfrm>
          <a:custGeom>
            <a:avLst/>
            <a:gdLst>
              <a:gd name="connsiteX0" fmla="*/ 1673620 w 4169196"/>
              <a:gd name="connsiteY0" fmla="*/ 2031855 h 3201899"/>
              <a:gd name="connsiteX1" fmla="*/ 92470 w 4169196"/>
              <a:gd name="connsiteY1" fmla="*/ 1365105 h 3201899"/>
              <a:gd name="connsiteX2" fmla="*/ 454420 w 4169196"/>
              <a:gd name="connsiteY2" fmla="*/ 469755 h 3201899"/>
              <a:gd name="connsiteX3" fmla="*/ 2664220 w 4169196"/>
              <a:gd name="connsiteY3" fmla="*/ 31605 h 3201899"/>
              <a:gd name="connsiteX4" fmla="*/ 3635770 w 4169196"/>
              <a:gd name="connsiteY4" fmla="*/ 1307955 h 3201899"/>
              <a:gd name="connsiteX5" fmla="*/ 4169170 w 4169196"/>
              <a:gd name="connsiteY5" fmla="*/ 2470005 h 3201899"/>
              <a:gd name="connsiteX6" fmla="*/ 3616720 w 4169196"/>
              <a:gd name="connsiteY6" fmla="*/ 3193905 h 3201899"/>
              <a:gd name="connsiteX7" fmla="*/ 1673620 w 4169196"/>
              <a:gd name="connsiteY7" fmla="*/ 2031855 h 32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9196" h="3201899">
                <a:moveTo>
                  <a:pt x="1673620" y="2031855"/>
                </a:moveTo>
                <a:cubicBezTo>
                  <a:pt x="1086245" y="1727055"/>
                  <a:pt x="295670" y="1625455"/>
                  <a:pt x="92470" y="1365105"/>
                </a:cubicBezTo>
                <a:cubicBezTo>
                  <a:pt x="-110730" y="1104755"/>
                  <a:pt x="25795" y="692005"/>
                  <a:pt x="454420" y="469755"/>
                </a:cubicBezTo>
                <a:cubicBezTo>
                  <a:pt x="883045" y="247505"/>
                  <a:pt x="2133995" y="-108095"/>
                  <a:pt x="2664220" y="31605"/>
                </a:cubicBezTo>
                <a:cubicBezTo>
                  <a:pt x="3194445" y="171305"/>
                  <a:pt x="3384945" y="901555"/>
                  <a:pt x="3635770" y="1307955"/>
                </a:cubicBezTo>
                <a:cubicBezTo>
                  <a:pt x="3886595" y="1714355"/>
                  <a:pt x="4172345" y="2155680"/>
                  <a:pt x="4169170" y="2470005"/>
                </a:cubicBezTo>
                <a:cubicBezTo>
                  <a:pt x="4165995" y="2784330"/>
                  <a:pt x="4035820" y="3270105"/>
                  <a:pt x="3616720" y="3193905"/>
                </a:cubicBezTo>
                <a:cubicBezTo>
                  <a:pt x="3197620" y="3117705"/>
                  <a:pt x="2260995" y="2336655"/>
                  <a:pt x="1673620" y="203185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6E407DC-5D80-4506-87A7-024523A9E814}"/>
              </a:ext>
            </a:extLst>
          </p:cNvPr>
          <p:cNvSpPr/>
          <p:nvPr/>
        </p:nvSpPr>
        <p:spPr>
          <a:xfrm>
            <a:off x="929859" y="363273"/>
            <a:ext cx="4770653" cy="2366591"/>
          </a:xfrm>
          <a:custGeom>
            <a:avLst/>
            <a:gdLst>
              <a:gd name="connsiteX0" fmla="*/ 1527591 w 4770653"/>
              <a:gd name="connsiteY0" fmla="*/ 2065602 h 2366591"/>
              <a:gd name="connsiteX1" fmla="*/ 403641 w 4770653"/>
              <a:gd name="connsiteY1" fmla="*/ 2065602 h 2366591"/>
              <a:gd name="connsiteX2" fmla="*/ 79791 w 4770653"/>
              <a:gd name="connsiteY2" fmla="*/ 1360752 h 2366591"/>
              <a:gd name="connsiteX3" fmla="*/ 1775241 w 4770653"/>
              <a:gd name="connsiteY3" fmla="*/ 84402 h 2366591"/>
              <a:gd name="connsiteX4" fmla="*/ 3527841 w 4770653"/>
              <a:gd name="connsiteY4" fmla="*/ 160602 h 2366591"/>
              <a:gd name="connsiteX5" fmla="*/ 4766091 w 4770653"/>
              <a:gd name="connsiteY5" fmla="*/ 484452 h 2366591"/>
              <a:gd name="connsiteX6" fmla="*/ 3927891 w 4770653"/>
              <a:gd name="connsiteY6" fmla="*/ 1532202 h 2366591"/>
              <a:gd name="connsiteX7" fmla="*/ 3432591 w 4770653"/>
              <a:gd name="connsiteY7" fmla="*/ 2351352 h 2366591"/>
              <a:gd name="connsiteX8" fmla="*/ 1527591 w 4770653"/>
              <a:gd name="connsiteY8" fmla="*/ 2065602 h 23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0653" h="2366591">
                <a:moveTo>
                  <a:pt x="1527591" y="2065602"/>
                </a:moveTo>
                <a:cubicBezTo>
                  <a:pt x="1022766" y="2017977"/>
                  <a:pt x="644941" y="2183077"/>
                  <a:pt x="403641" y="2065602"/>
                </a:cubicBezTo>
                <a:cubicBezTo>
                  <a:pt x="162341" y="1948127"/>
                  <a:pt x="-148809" y="1690952"/>
                  <a:pt x="79791" y="1360752"/>
                </a:cubicBezTo>
                <a:cubicBezTo>
                  <a:pt x="308391" y="1030552"/>
                  <a:pt x="1200566" y="284427"/>
                  <a:pt x="1775241" y="84402"/>
                </a:cubicBezTo>
                <a:cubicBezTo>
                  <a:pt x="2349916" y="-115623"/>
                  <a:pt x="3029366" y="93927"/>
                  <a:pt x="3527841" y="160602"/>
                </a:cubicBezTo>
                <a:cubicBezTo>
                  <a:pt x="4026316" y="227277"/>
                  <a:pt x="4699416" y="255852"/>
                  <a:pt x="4766091" y="484452"/>
                </a:cubicBezTo>
                <a:cubicBezTo>
                  <a:pt x="4832766" y="713052"/>
                  <a:pt x="4150141" y="1221052"/>
                  <a:pt x="3927891" y="1532202"/>
                </a:cubicBezTo>
                <a:cubicBezTo>
                  <a:pt x="3705641" y="1843352"/>
                  <a:pt x="3835816" y="2262452"/>
                  <a:pt x="3432591" y="2351352"/>
                </a:cubicBezTo>
                <a:cubicBezTo>
                  <a:pt x="3029366" y="2440252"/>
                  <a:pt x="2032416" y="2113227"/>
                  <a:pt x="1527591" y="20656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F030724A-5D4E-4BD3-BF7C-0111F33340B4}"/>
              </a:ext>
            </a:extLst>
          </p:cNvPr>
          <p:cNvSpPr/>
          <p:nvPr/>
        </p:nvSpPr>
        <p:spPr>
          <a:xfrm>
            <a:off x="5310006" y="1303549"/>
            <a:ext cx="3228593" cy="3461513"/>
          </a:xfrm>
          <a:custGeom>
            <a:avLst/>
            <a:gdLst>
              <a:gd name="connsiteX0" fmla="*/ 1014594 w 3228593"/>
              <a:gd name="connsiteY0" fmla="*/ 2687426 h 3461513"/>
              <a:gd name="connsiteX1" fmla="*/ 43044 w 3228593"/>
              <a:gd name="connsiteY1" fmla="*/ 1944476 h 3461513"/>
              <a:gd name="connsiteX2" fmla="*/ 385944 w 3228593"/>
              <a:gd name="connsiteY2" fmla="*/ 896726 h 3461513"/>
              <a:gd name="connsiteX3" fmla="*/ 2271894 w 3228593"/>
              <a:gd name="connsiteY3" fmla="*/ 1376 h 3461513"/>
              <a:gd name="connsiteX4" fmla="*/ 3224394 w 3228593"/>
              <a:gd name="connsiteY4" fmla="*/ 725276 h 3461513"/>
              <a:gd name="connsiteX5" fmla="*/ 2614794 w 3228593"/>
              <a:gd name="connsiteY5" fmla="*/ 1982576 h 3461513"/>
              <a:gd name="connsiteX6" fmla="*/ 2481444 w 3228593"/>
              <a:gd name="connsiteY6" fmla="*/ 3297026 h 3461513"/>
              <a:gd name="connsiteX7" fmla="*/ 1643244 w 3228593"/>
              <a:gd name="connsiteY7" fmla="*/ 3373226 h 3461513"/>
              <a:gd name="connsiteX8" fmla="*/ 1014594 w 3228593"/>
              <a:gd name="connsiteY8" fmla="*/ 2687426 h 34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8593" h="3461513">
                <a:moveTo>
                  <a:pt x="1014594" y="2687426"/>
                </a:moveTo>
                <a:cubicBezTo>
                  <a:pt x="747894" y="2449301"/>
                  <a:pt x="147819" y="2242926"/>
                  <a:pt x="43044" y="1944476"/>
                </a:cubicBezTo>
                <a:cubicBezTo>
                  <a:pt x="-61731" y="1646026"/>
                  <a:pt x="14469" y="1220576"/>
                  <a:pt x="385944" y="896726"/>
                </a:cubicBezTo>
                <a:cubicBezTo>
                  <a:pt x="757419" y="572876"/>
                  <a:pt x="1798819" y="29951"/>
                  <a:pt x="2271894" y="1376"/>
                </a:cubicBezTo>
                <a:cubicBezTo>
                  <a:pt x="2744969" y="-27199"/>
                  <a:pt x="3167244" y="395076"/>
                  <a:pt x="3224394" y="725276"/>
                </a:cubicBezTo>
                <a:cubicBezTo>
                  <a:pt x="3281544" y="1055476"/>
                  <a:pt x="2738619" y="1553951"/>
                  <a:pt x="2614794" y="1982576"/>
                </a:cubicBezTo>
                <a:cubicBezTo>
                  <a:pt x="2490969" y="2411201"/>
                  <a:pt x="2643369" y="3065251"/>
                  <a:pt x="2481444" y="3297026"/>
                </a:cubicBezTo>
                <a:cubicBezTo>
                  <a:pt x="2319519" y="3528801"/>
                  <a:pt x="1894069" y="3478001"/>
                  <a:pt x="1643244" y="3373226"/>
                </a:cubicBezTo>
                <a:cubicBezTo>
                  <a:pt x="1392419" y="3268451"/>
                  <a:pt x="1281294" y="2925551"/>
                  <a:pt x="1014594" y="2687426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2841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rgbClr val="B5A6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rgbClr val="B3FF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BCB4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rgbClr val="FFD4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rgbClr val="FFA7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rgbClr val="8FE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rgbClr val="E6A9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85135E6-AAF1-441D-B272-A99817BCCB40}"/>
              </a:ext>
            </a:extLst>
          </p:cNvPr>
          <p:cNvSpPr/>
          <p:nvPr/>
        </p:nvSpPr>
        <p:spPr>
          <a:xfrm>
            <a:off x="840980" y="3025920"/>
            <a:ext cx="4169196" cy="3201899"/>
          </a:xfrm>
          <a:custGeom>
            <a:avLst/>
            <a:gdLst>
              <a:gd name="connsiteX0" fmla="*/ 1673620 w 4169196"/>
              <a:gd name="connsiteY0" fmla="*/ 2031855 h 3201899"/>
              <a:gd name="connsiteX1" fmla="*/ 92470 w 4169196"/>
              <a:gd name="connsiteY1" fmla="*/ 1365105 h 3201899"/>
              <a:gd name="connsiteX2" fmla="*/ 454420 w 4169196"/>
              <a:gd name="connsiteY2" fmla="*/ 469755 h 3201899"/>
              <a:gd name="connsiteX3" fmla="*/ 2664220 w 4169196"/>
              <a:gd name="connsiteY3" fmla="*/ 31605 h 3201899"/>
              <a:gd name="connsiteX4" fmla="*/ 3635770 w 4169196"/>
              <a:gd name="connsiteY4" fmla="*/ 1307955 h 3201899"/>
              <a:gd name="connsiteX5" fmla="*/ 4169170 w 4169196"/>
              <a:gd name="connsiteY5" fmla="*/ 2470005 h 3201899"/>
              <a:gd name="connsiteX6" fmla="*/ 3616720 w 4169196"/>
              <a:gd name="connsiteY6" fmla="*/ 3193905 h 3201899"/>
              <a:gd name="connsiteX7" fmla="*/ 1673620 w 4169196"/>
              <a:gd name="connsiteY7" fmla="*/ 2031855 h 32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9196" h="3201899">
                <a:moveTo>
                  <a:pt x="1673620" y="2031855"/>
                </a:moveTo>
                <a:cubicBezTo>
                  <a:pt x="1086245" y="1727055"/>
                  <a:pt x="295670" y="1625455"/>
                  <a:pt x="92470" y="1365105"/>
                </a:cubicBezTo>
                <a:cubicBezTo>
                  <a:pt x="-110730" y="1104755"/>
                  <a:pt x="25795" y="692005"/>
                  <a:pt x="454420" y="469755"/>
                </a:cubicBezTo>
                <a:cubicBezTo>
                  <a:pt x="883045" y="247505"/>
                  <a:pt x="2133995" y="-108095"/>
                  <a:pt x="2664220" y="31605"/>
                </a:cubicBezTo>
                <a:cubicBezTo>
                  <a:pt x="3194445" y="171305"/>
                  <a:pt x="3384945" y="901555"/>
                  <a:pt x="3635770" y="1307955"/>
                </a:cubicBezTo>
                <a:cubicBezTo>
                  <a:pt x="3886595" y="1714355"/>
                  <a:pt x="4172345" y="2155680"/>
                  <a:pt x="4169170" y="2470005"/>
                </a:cubicBezTo>
                <a:cubicBezTo>
                  <a:pt x="4165995" y="2784330"/>
                  <a:pt x="4035820" y="3270105"/>
                  <a:pt x="3616720" y="3193905"/>
                </a:cubicBezTo>
                <a:cubicBezTo>
                  <a:pt x="3197620" y="3117705"/>
                  <a:pt x="2260995" y="2336655"/>
                  <a:pt x="1673620" y="203185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6E407DC-5D80-4506-87A7-024523A9E814}"/>
              </a:ext>
            </a:extLst>
          </p:cNvPr>
          <p:cNvSpPr/>
          <p:nvPr/>
        </p:nvSpPr>
        <p:spPr>
          <a:xfrm>
            <a:off x="929859" y="363273"/>
            <a:ext cx="4770653" cy="2366591"/>
          </a:xfrm>
          <a:custGeom>
            <a:avLst/>
            <a:gdLst>
              <a:gd name="connsiteX0" fmla="*/ 1527591 w 4770653"/>
              <a:gd name="connsiteY0" fmla="*/ 2065602 h 2366591"/>
              <a:gd name="connsiteX1" fmla="*/ 403641 w 4770653"/>
              <a:gd name="connsiteY1" fmla="*/ 2065602 h 2366591"/>
              <a:gd name="connsiteX2" fmla="*/ 79791 w 4770653"/>
              <a:gd name="connsiteY2" fmla="*/ 1360752 h 2366591"/>
              <a:gd name="connsiteX3" fmla="*/ 1775241 w 4770653"/>
              <a:gd name="connsiteY3" fmla="*/ 84402 h 2366591"/>
              <a:gd name="connsiteX4" fmla="*/ 3527841 w 4770653"/>
              <a:gd name="connsiteY4" fmla="*/ 160602 h 2366591"/>
              <a:gd name="connsiteX5" fmla="*/ 4766091 w 4770653"/>
              <a:gd name="connsiteY5" fmla="*/ 484452 h 2366591"/>
              <a:gd name="connsiteX6" fmla="*/ 3927891 w 4770653"/>
              <a:gd name="connsiteY6" fmla="*/ 1532202 h 2366591"/>
              <a:gd name="connsiteX7" fmla="*/ 3432591 w 4770653"/>
              <a:gd name="connsiteY7" fmla="*/ 2351352 h 2366591"/>
              <a:gd name="connsiteX8" fmla="*/ 1527591 w 4770653"/>
              <a:gd name="connsiteY8" fmla="*/ 2065602 h 23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0653" h="2366591">
                <a:moveTo>
                  <a:pt x="1527591" y="2065602"/>
                </a:moveTo>
                <a:cubicBezTo>
                  <a:pt x="1022766" y="2017977"/>
                  <a:pt x="644941" y="2183077"/>
                  <a:pt x="403641" y="2065602"/>
                </a:cubicBezTo>
                <a:cubicBezTo>
                  <a:pt x="162341" y="1948127"/>
                  <a:pt x="-148809" y="1690952"/>
                  <a:pt x="79791" y="1360752"/>
                </a:cubicBezTo>
                <a:cubicBezTo>
                  <a:pt x="308391" y="1030552"/>
                  <a:pt x="1200566" y="284427"/>
                  <a:pt x="1775241" y="84402"/>
                </a:cubicBezTo>
                <a:cubicBezTo>
                  <a:pt x="2349916" y="-115623"/>
                  <a:pt x="3029366" y="93927"/>
                  <a:pt x="3527841" y="160602"/>
                </a:cubicBezTo>
                <a:cubicBezTo>
                  <a:pt x="4026316" y="227277"/>
                  <a:pt x="4699416" y="255852"/>
                  <a:pt x="4766091" y="484452"/>
                </a:cubicBezTo>
                <a:cubicBezTo>
                  <a:pt x="4832766" y="713052"/>
                  <a:pt x="4150141" y="1221052"/>
                  <a:pt x="3927891" y="1532202"/>
                </a:cubicBezTo>
                <a:cubicBezTo>
                  <a:pt x="3705641" y="1843352"/>
                  <a:pt x="3835816" y="2262452"/>
                  <a:pt x="3432591" y="2351352"/>
                </a:cubicBezTo>
                <a:cubicBezTo>
                  <a:pt x="3029366" y="2440252"/>
                  <a:pt x="2032416" y="2113227"/>
                  <a:pt x="1527591" y="20656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F030724A-5D4E-4BD3-BF7C-0111F33340B4}"/>
              </a:ext>
            </a:extLst>
          </p:cNvPr>
          <p:cNvSpPr/>
          <p:nvPr/>
        </p:nvSpPr>
        <p:spPr>
          <a:xfrm>
            <a:off x="5310006" y="1303549"/>
            <a:ext cx="3228593" cy="3461513"/>
          </a:xfrm>
          <a:custGeom>
            <a:avLst/>
            <a:gdLst>
              <a:gd name="connsiteX0" fmla="*/ 1014594 w 3228593"/>
              <a:gd name="connsiteY0" fmla="*/ 2687426 h 3461513"/>
              <a:gd name="connsiteX1" fmla="*/ 43044 w 3228593"/>
              <a:gd name="connsiteY1" fmla="*/ 1944476 h 3461513"/>
              <a:gd name="connsiteX2" fmla="*/ 385944 w 3228593"/>
              <a:gd name="connsiteY2" fmla="*/ 896726 h 3461513"/>
              <a:gd name="connsiteX3" fmla="*/ 2271894 w 3228593"/>
              <a:gd name="connsiteY3" fmla="*/ 1376 h 3461513"/>
              <a:gd name="connsiteX4" fmla="*/ 3224394 w 3228593"/>
              <a:gd name="connsiteY4" fmla="*/ 725276 h 3461513"/>
              <a:gd name="connsiteX5" fmla="*/ 2614794 w 3228593"/>
              <a:gd name="connsiteY5" fmla="*/ 1982576 h 3461513"/>
              <a:gd name="connsiteX6" fmla="*/ 2481444 w 3228593"/>
              <a:gd name="connsiteY6" fmla="*/ 3297026 h 3461513"/>
              <a:gd name="connsiteX7" fmla="*/ 1643244 w 3228593"/>
              <a:gd name="connsiteY7" fmla="*/ 3373226 h 3461513"/>
              <a:gd name="connsiteX8" fmla="*/ 1014594 w 3228593"/>
              <a:gd name="connsiteY8" fmla="*/ 2687426 h 34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8593" h="3461513">
                <a:moveTo>
                  <a:pt x="1014594" y="2687426"/>
                </a:moveTo>
                <a:cubicBezTo>
                  <a:pt x="747894" y="2449301"/>
                  <a:pt x="147819" y="2242926"/>
                  <a:pt x="43044" y="1944476"/>
                </a:cubicBezTo>
                <a:cubicBezTo>
                  <a:pt x="-61731" y="1646026"/>
                  <a:pt x="14469" y="1220576"/>
                  <a:pt x="385944" y="896726"/>
                </a:cubicBezTo>
                <a:cubicBezTo>
                  <a:pt x="757419" y="572876"/>
                  <a:pt x="1798819" y="29951"/>
                  <a:pt x="2271894" y="1376"/>
                </a:cubicBezTo>
                <a:cubicBezTo>
                  <a:pt x="2744969" y="-27199"/>
                  <a:pt x="3167244" y="395076"/>
                  <a:pt x="3224394" y="725276"/>
                </a:cubicBezTo>
                <a:cubicBezTo>
                  <a:pt x="3281544" y="1055476"/>
                  <a:pt x="2738619" y="1553951"/>
                  <a:pt x="2614794" y="1982576"/>
                </a:cubicBezTo>
                <a:cubicBezTo>
                  <a:pt x="2490969" y="2411201"/>
                  <a:pt x="2643369" y="3065251"/>
                  <a:pt x="2481444" y="3297026"/>
                </a:cubicBezTo>
                <a:cubicBezTo>
                  <a:pt x="2319519" y="3528801"/>
                  <a:pt x="1894069" y="3478001"/>
                  <a:pt x="1643244" y="3373226"/>
                </a:cubicBezTo>
                <a:cubicBezTo>
                  <a:pt x="1392419" y="3268451"/>
                  <a:pt x="1281294" y="2925551"/>
                  <a:pt x="1014594" y="2687426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D7629379-6E74-4161-BEE1-8C37B7E06886}"/>
              </a:ext>
            </a:extLst>
          </p:cNvPr>
          <p:cNvSpPr/>
          <p:nvPr/>
        </p:nvSpPr>
        <p:spPr>
          <a:xfrm>
            <a:off x="2184805" y="440480"/>
            <a:ext cx="2138349" cy="3828455"/>
          </a:xfrm>
          <a:custGeom>
            <a:avLst/>
            <a:gdLst>
              <a:gd name="connsiteX0" fmla="*/ 1015595 w 2138349"/>
              <a:gd name="connsiteY0" fmla="*/ 3702895 h 3828455"/>
              <a:gd name="connsiteX1" fmla="*/ 672695 w 2138349"/>
              <a:gd name="connsiteY1" fmla="*/ 3379045 h 3828455"/>
              <a:gd name="connsiteX2" fmla="*/ 1148945 w 2138349"/>
              <a:gd name="connsiteY2" fmla="*/ 1912195 h 3828455"/>
              <a:gd name="connsiteX3" fmla="*/ 215495 w 2138349"/>
              <a:gd name="connsiteY3" fmla="*/ 997795 h 3828455"/>
              <a:gd name="connsiteX4" fmla="*/ 44045 w 2138349"/>
              <a:gd name="connsiteY4" fmla="*/ 273895 h 3828455"/>
              <a:gd name="connsiteX5" fmla="*/ 844145 w 2138349"/>
              <a:gd name="connsiteY5" fmla="*/ 83395 h 3828455"/>
              <a:gd name="connsiteX6" fmla="*/ 2082395 w 2138349"/>
              <a:gd name="connsiteY6" fmla="*/ 1569295 h 3828455"/>
              <a:gd name="connsiteX7" fmla="*/ 1872845 w 2138349"/>
              <a:gd name="connsiteY7" fmla="*/ 2959945 h 3828455"/>
              <a:gd name="connsiteX8" fmla="*/ 1396595 w 2138349"/>
              <a:gd name="connsiteY8" fmla="*/ 3779095 h 3828455"/>
              <a:gd name="connsiteX9" fmla="*/ 1015595 w 2138349"/>
              <a:gd name="connsiteY9" fmla="*/ 3702895 h 382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8349" h="3828455">
                <a:moveTo>
                  <a:pt x="1015595" y="3702895"/>
                </a:moveTo>
                <a:cubicBezTo>
                  <a:pt x="894945" y="3636220"/>
                  <a:pt x="650470" y="3677495"/>
                  <a:pt x="672695" y="3379045"/>
                </a:cubicBezTo>
                <a:cubicBezTo>
                  <a:pt x="694920" y="3080595"/>
                  <a:pt x="1225145" y="2309070"/>
                  <a:pt x="1148945" y="1912195"/>
                </a:cubicBezTo>
                <a:cubicBezTo>
                  <a:pt x="1072745" y="1515320"/>
                  <a:pt x="399645" y="1270845"/>
                  <a:pt x="215495" y="997795"/>
                </a:cubicBezTo>
                <a:cubicBezTo>
                  <a:pt x="31345" y="724745"/>
                  <a:pt x="-60730" y="426295"/>
                  <a:pt x="44045" y="273895"/>
                </a:cubicBezTo>
                <a:cubicBezTo>
                  <a:pt x="148820" y="121495"/>
                  <a:pt x="504420" y="-132505"/>
                  <a:pt x="844145" y="83395"/>
                </a:cubicBezTo>
                <a:cubicBezTo>
                  <a:pt x="1183870" y="299295"/>
                  <a:pt x="1910945" y="1089870"/>
                  <a:pt x="2082395" y="1569295"/>
                </a:cubicBezTo>
                <a:cubicBezTo>
                  <a:pt x="2253845" y="2048720"/>
                  <a:pt x="1987145" y="2591645"/>
                  <a:pt x="1872845" y="2959945"/>
                </a:cubicBezTo>
                <a:cubicBezTo>
                  <a:pt x="1758545" y="3328245"/>
                  <a:pt x="1542645" y="3658445"/>
                  <a:pt x="1396595" y="3779095"/>
                </a:cubicBezTo>
                <a:cubicBezTo>
                  <a:pt x="1250545" y="3899745"/>
                  <a:pt x="1136245" y="3769570"/>
                  <a:pt x="1015595" y="3702895"/>
                </a:cubicBezTo>
                <a:close/>
              </a:path>
            </a:pathLst>
          </a:custGeom>
          <a:noFill/>
          <a:ln w="38100">
            <a:solidFill>
              <a:srgbClr val="FF53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0046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rgbClr val="B5A6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rgbClr val="B3FF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BCB4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rgbClr val="FFD4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rgbClr val="FFA7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rgbClr val="8FE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rgbClr val="E6A9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85135E6-AAF1-441D-B272-A99817BCCB40}"/>
              </a:ext>
            </a:extLst>
          </p:cNvPr>
          <p:cNvSpPr/>
          <p:nvPr/>
        </p:nvSpPr>
        <p:spPr>
          <a:xfrm>
            <a:off x="840980" y="3025920"/>
            <a:ext cx="4169196" cy="3201899"/>
          </a:xfrm>
          <a:custGeom>
            <a:avLst/>
            <a:gdLst>
              <a:gd name="connsiteX0" fmla="*/ 1673620 w 4169196"/>
              <a:gd name="connsiteY0" fmla="*/ 2031855 h 3201899"/>
              <a:gd name="connsiteX1" fmla="*/ 92470 w 4169196"/>
              <a:gd name="connsiteY1" fmla="*/ 1365105 h 3201899"/>
              <a:gd name="connsiteX2" fmla="*/ 454420 w 4169196"/>
              <a:gd name="connsiteY2" fmla="*/ 469755 h 3201899"/>
              <a:gd name="connsiteX3" fmla="*/ 2664220 w 4169196"/>
              <a:gd name="connsiteY3" fmla="*/ 31605 h 3201899"/>
              <a:gd name="connsiteX4" fmla="*/ 3635770 w 4169196"/>
              <a:gd name="connsiteY4" fmla="*/ 1307955 h 3201899"/>
              <a:gd name="connsiteX5" fmla="*/ 4169170 w 4169196"/>
              <a:gd name="connsiteY5" fmla="*/ 2470005 h 3201899"/>
              <a:gd name="connsiteX6" fmla="*/ 3616720 w 4169196"/>
              <a:gd name="connsiteY6" fmla="*/ 3193905 h 3201899"/>
              <a:gd name="connsiteX7" fmla="*/ 1673620 w 4169196"/>
              <a:gd name="connsiteY7" fmla="*/ 2031855 h 32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9196" h="3201899">
                <a:moveTo>
                  <a:pt x="1673620" y="2031855"/>
                </a:moveTo>
                <a:cubicBezTo>
                  <a:pt x="1086245" y="1727055"/>
                  <a:pt x="295670" y="1625455"/>
                  <a:pt x="92470" y="1365105"/>
                </a:cubicBezTo>
                <a:cubicBezTo>
                  <a:pt x="-110730" y="1104755"/>
                  <a:pt x="25795" y="692005"/>
                  <a:pt x="454420" y="469755"/>
                </a:cubicBezTo>
                <a:cubicBezTo>
                  <a:pt x="883045" y="247505"/>
                  <a:pt x="2133995" y="-108095"/>
                  <a:pt x="2664220" y="31605"/>
                </a:cubicBezTo>
                <a:cubicBezTo>
                  <a:pt x="3194445" y="171305"/>
                  <a:pt x="3384945" y="901555"/>
                  <a:pt x="3635770" y="1307955"/>
                </a:cubicBezTo>
                <a:cubicBezTo>
                  <a:pt x="3886595" y="1714355"/>
                  <a:pt x="4172345" y="2155680"/>
                  <a:pt x="4169170" y="2470005"/>
                </a:cubicBezTo>
                <a:cubicBezTo>
                  <a:pt x="4165995" y="2784330"/>
                  <a:pt x="4035820" y="3270105"/>
                  <a:pt x="3616720" y="3193905"/>
                </a:cubicBezTo>
                <a:cubicBezTo>
                  <a:pt x="3197620" y="3117705"/>
                  <a:pt x="2260995" y="2336655"/>
                  <a:pt x="1673620" y="203185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6E407DC-5D80-4506-87A7-024523A9E814}"/>
              </a:ext>
            </a:extLst>
          </p:cNvPr>
          <p:cNvSpPr/>
          <p:nvPr/>
        </p:nvSpPr>
        <p:spPr>
          <a:xfrm>
            <a:off x="929859" y="363273"/>
            <a:ext cx="4770653" cy="2366591"/>
          </a:xfrm>
          <a:custGeom>
            <a:avLst/>
            <a:gdLst>
              <a:gd name="connsiteX0" fmla="*/ 1527591 w 4770653"/>
              <a:gd name="connsiteY0" fmla="*/ 2065602 h 2366591"/>
              <a:gd name="connsiteX1" fmla="*/ 403641 w 4770653"/>
              <a:gd name="connsiteY1" fmla="*/ 2065602 h 2366591"/>
              <a:gd name="connsiteX2" fmla="*/ 79791 w 4770653"/>
              <a:gd name="connsiteY2" fmla="*/ 1360752 h 2366591"/>
              <a:gd name="connsiteX3" fmla="*/ 1775241 w 4770653"/>
              <a:gd name="connsiteY3" fmla="*/ 84402 h 2366591"/>
              <a:gd name="connsiteX4" fmla="*/ 3527841 w 4770653"/>
              <a:gd name="connsiteY4" fmla="*/ 160602 h 2366591"/>
              <a:gd name="connsiteX5" fmla="*/ 4766091 w 4770653"/>
              <a:gd name="connsiteY5" fmla="*/ 484452 h 2366591"/>
              <a:gd name="connsiteX6" fmla="*/ 3927891 w 4770653"/>
              <a:gd name="connsiteY6" fmla="*/ 1532202 h 2366591"/>
              <a:gd name="connsiteX7" fmla="*/ 3432591 w 4770653"/>
              <a:gd name="connsiteY7" fmla="*/ 2351352 h 2366591"/>
              <a:gd name="connsiteX8" fmla="*/ 1527591 w 4770653"/>
              <a:gd name="connsiteY8" fmla="*/ 2065602 h 23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0653" h="2366591">
                <a:moveTo>
                  <a:pt x="1527591" y="2065602"/>
                </a:moveTo>
                <a:cubicBezTo>
                  <a:pt x="1022766" y="2017977"/>
                  <a:pt x="644941" y="2183077"/>
                  <a:pt x="403641" y="2065602"/>
                </a:cubicBezTo>
                <a:cubicBezTo>
                  <a:pt x="162341" y="1948127"/>
                  <a:pt x="-148809" y="1690952"/>
                  <a:pt x="79791" y="1360752"/>
                </a:cubicBezTo>
                <a:cubicBezTo>
                  <a:pt x="308391" y="1030552"/>
                  <a:pt x="1200566" y="284427"/>
                  <a:pt x="1775241" y="84402"/>
                </a:cubicBezTo>
                <a:cubicBezTo>
                  <a:pt x="2349916" y="-115623"/>
                  <a:pt x="3029366" y="93927"/>
                  <a:pt x="3527841" y="160602"/>
                </a:cubicBezTo>
                <a:cubicBezTo>
                  <a:pt x="4026316" y="227277"/>
                  <a:pt x="4699416" y="255852"/>
                  <a:pt x="4766091" y="484452"/>
                </a:cubicBezTo>
                <a:cubicBezTo>
                  <a:pt x="4832766" y="713052"/>
                  <a:pt x="4150141" y="1221052"/>
                  <a:pt x="3927891" y="1532202"/>
                </a:cubicBezTo>
                <a:cubicBezTo>
                  <a:pt x="3705641" y="1843352"/>
                  <a:pt x="3835816" y="2262452"/>
                  <a:pt x="3432591" y="2351352"/>
                </a:cubicBezTo>
                <a:cubicBezTo>
                  <a:pt x="3029366" y="2440252"/>
                  <a:pt x="2032416" y="2113227"/>
                  <a:pt x="1527591" y="20656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F030724A-5D4E-4BD3-BF7C-0111F33340B4}"/>
              </a:ext>
            </a:extLst>
          </p:cNvPr>
          <p:cNvSpPr/>
          <p:nvPr/>
        </p:nvSpPr>
        <p:spPr>
          <a:xfrm>
            <a:off x="5310006" y="1303549"/>
            <a:ext cx="3228593" cy="3461513"/>
          </a:xfrm>
          <a:custGeom>
            <a:avLst/>
            <a:gdLst>
              <a:gd name="connsiteX0" fmla="*/ 1014594 w 3228593"/>
              <a:gd name="connsiteY0" fmla="*/ 2687426 h 3461513"/>
              <a:gd name="connsiteX1" fmla="*/ 43044 w 3228593"/>
              <a:gd name="connsiteY1" fmla="*/ 1944476 h 3461513"/>
              <a:gd name="connsiteX2" fmla="*/ 385944 w 3228593"/>
              <a:gd name="connsiteY2" fmla="*/ 896726 h 3461513"/>
              <a:gd name="connsiteX3" fmla="*/ 2271894 w 3228593"/>
              <a:gd name="connsiteY3" fmla="*/ 1376 h 3461513"/>
              <a:gd name="connsiteX4" fmla="*/ 3224394 w 3228593"/>
              <a:gd name="connsiteY4" fmla="*/ 725276 h 3461513"/>
              <a:gd name="connsiteX5" fmla="*/ 2614794 w 3228593"/>
              <a:gd name="connsiteY5" fmla="*/ 1982576 h 3461513"/>
              <a:gd name="connsiteX6" fmla="*/ 2481444 w 3228593"/>
              <a:gd name="connsiteY6" fmla="*/ 3297026 h 3461513"/>
              <a:gd name="connsiteX7" fmla="*/ 1643244 w 3228593"/>
              <a:gd name="connsiteY7" fmla="*/ 3373226 h 3461513"/>
              <a:gd name="connsiteX8" fmla="*/ 1014594 w 3228593"/>
              <a:gd name="connsiteY8" fmla="*/ 2687426 h 34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8593" h="3461513">
                <a:moveTo>
                  <a:pt x="1014594" y="2687426"/>
                </a:moveTo>
                <a:cubicBezTo>
                  <a:pt x="747894" y="2449301"/>
                  <a:pt x="147819" y="2242926"/>
                  <a:pt x="43044" y="1944476"/>
                </a:cubicBezTo>
                <a:cubicBezTo>
                  <a:pt x="-61731" y="1646026"/>
                  <a:pt x="14469" y="1220576"/>
                  <a:pt x="385944" y="896726"/>
                </a:cubicBezTo>
                <a:cubicBezTo>
                  <a:pt x="757419" y="572876"/>
                  <a:pt x="1798819" y="29951"/>
                  <a:pt x="2271894" y="1376"/>
                </a:cubicBezTo>
                <a:cubicBezTo>
                  <a:pt x="2744969" y="-27199"/>
                  <a:pt x="3167244" y="395076"/>
                  <a:pt x="3224394" y="725276"/>
                </a:cubicBezTo>
                <a:cubicBezTo>
                  <a:pt x="3281544" y="1055476"/>
                  <a:pt x="2738619" y="1553951"/>
                  <a:pt x="2614794" y="1982576"/>
                </a:cubicBezTo>
                <a:cubicBezTo>
                  <a:pt x="2490969" y="2411201"/>
                  <a:pt x="2643369" y="3065251"/>
                  <a:pt x="2481444" y="3297026"/>
                </a:cubicBezTo>
                <a:cubicBezTo>
                  <a:pt x="2319519" y="3528801"/>
                  <a:pt x="1894069" y="3478001"/>
                  <a:pt x="1643244" y="3373226"/>
                </a:cubicBezTo>
                <a:cubicBezTo>
                  <a:pt x="1392419" y="3268451"/>
                  <a:pt x="1281294" y="2925551"/>
                  <a:pt x="1014594" y="2687426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D7629379-6E74-4161-BEE1-8C37B7E06886}"/>
              </a:ext>
            </a:extLst>
          </p:cNvPr>
          <p:cNvSpPr/>
          <p:nvPr/>
        </p:nvSpPr>
        <p:spPr>
          <a:xfrm>
            <a:off x="2184805" y="440480"/>
            <a:ext cx="2138349" cy="3828455"/>
          </a:xfrm>
          <a:custGeom>
            <a:avLst/>
            <a:gdLst>
              <a:gd name="connsiteX0" fmla="*/ 1015595 w 2138349"/>
              <a:gd name="connsiteY0" fmla="*/ 3702895 h 3828455"/>
              <a:gd name="connsiteX1" fmla="*/ 672695 w 2138349"/>
              <a:gd name="connsiteY1" fmla="*/ 3379045 h 3828455"/>
              <a:gd name="connsiteX2" fmla="*/ 1148945 w 2138349"/>
              <a:gd name="connsiteY2" fmla="*/ 1912195 h 3828455"/>
              <a:gd name="connsiteX3" fmla="*/ 215495 w 2138349"/>
              <a:gd name="connsiteY3" fmla="*/ 997795 h 3828455"/>
              <a:gd name="connsiteX4" fmla="*/ 44045 w 2138349"/>
              <a:gd name="connsiteY4" fmla="*/ 273895 h 3828455"/>
              <a:gd name="connsiteX5" fmla="*/ 844145 w 2138349"/>
              <a:gd name="connsiteY5" fmla="*/ 83395 h 3828455"/>
              <a:gd name="connsiteX6" fmla="*/ 2082395 w 2138349"/>
              <a:gd name="connsiteY6" fmla="*/ 1569295 h 3828455"/>
              <a:gd name="connsiteX7" fmla="*/ 1872845 w 2138349"/>
              <a:gd name="connsiteY7" fmla="*/ 2959945 h 3828455"/>
              <a:gd name="connsiteX8" fmla="*/ 1396595 w 2138349"/>
              <a:gd name="connsiteY8" fmla="*/ 3779095 h 3828455"/>
              <a:gd name="connsiteX9" fmla="*/ 1015595 w 2138349"/>
              <a:gd name="connsiteY9" fmla="*/ 3702895 h 382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8349" h="3828455">
                <a:moveTo>
                  <a:pt x="1015595" y="3702895"/>
                </a:moveTo>
                <a:cubicBezTo>
                  <a:pt x="894945" y="3636220"/>
                  <a:pt x="650470" y="3677495"/>
                  <a:pt x="672695" y="3379045"/>
                </a:cubicBezTo>
                <a:cubicBezTo>
                  <a:pt x="694920" y="3080595"/>
                  <a:pt x="1225145" y="2309070"/>
                  <a:pt x="1148945" y="1912195"/>
                </a:cubicBezTo>
                <a:cubicBezTo>
                  <a:pt x="1072745" y="1515320"/>
                  <a:pt x="399645" y="1270845"/>
                  <a:pt x="215495" y="997795"/>
                </a:cubicBezTo>
                <a:cubicBezTo>
                  <a:pt x="31345" y="724745"/>
                  <a:pt x="-60730" y="426295"/>
                  <a:pt x="44045" y="273895"/>
                </a:cubicBezTo>
                <a:cubicBezTo>
                  <a:pt x="148820" y="121495"/>
                  <a:pt x="504420" y="-132505"/>
                  <a:pt x="844145" y="83395"/>
                </a:cubicBezTo>
                <a:cubicBezTo>
                  <a:pt x="1183870" y="299295"/>
                  <a:pt x="1910945" y="1089870"/>
                  <a:pt x="2082395" y="1569295"/>
                </a:cubicBezTo>
                <a:cubicBezTo>
                  <a:pt x="2253845" y="2048720"/>
                  <a:pt x="1987145" y="2591645"/>
                  <a:pt x="1872845" y="2959945"/>
                </a:cubicBezTo>
                <a:cubicBezTo>
                  <a:pt x="1758545" y="3328245"/>
                  <a:pt x="1542645" y="3658445"/>
                  <a:pt x="1396595" y="3779095"/>
                </a:cubicBezTo>
                <a:cubicBezTo>
                  <a:pt x="1250545" y="3899745"/>
                  <a:pt x="1136245" y="3769570"/>
                  <a:pt x="1015595" y="3702895"/>
                </a:cubicBezTo>
                <a:close/>
              </a:path>
            </a:pathLst>
          </a:custGeom>
          <a:noFill/>
          <a:ln w="38100">
            <a:solidFill>
              <a:srgbClr val="FF53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AD6E7E85-63F3-4D77-B498-641249358EA5}"/>
              </a:ext>
            </a:extLst>
          </p:cNvPr>
          <p:cNvSpPr/>
          <p:nvPr/>
        </p:nvSpPr>
        <p:spPr>
          <a:xfrm>
            <a:off x="4439705" y="654178"/>
            <a:ext cx="2103970" cy="2736752"/>
          </a:xfrm>
          <a:custGeom>
            <a:avLst/>
            <a:gdLst>
              <a:gd name="connsiteX0" fmla="*/ 1551520 w 2103970"/>
              <a:gd name="connsiteY0" fmla="*/ 2736722 h 2736752"/>
              <a:gd name="connsiteX1" fmla="*/ 618070 w 2103970"/>
              <a:gd name="connsiteY1" fmla="*/ 2127122 h 2736752"/>
              <a:gd name="connsiteX2" fmla="*/ 8470 w 2103970"/>
              <a:gd name="connsiteY2" fmla="*/ 545972 h 2736752"/>
              <a:gd name="connsiteX3" fmla="*/ 313270 w 2103970"/>
              <a:gd name="connsiteY3" fmla="*/ 12572 h 2736752"/>
              <a:gd name="connsiteX4" fmla="*/ 1018120 w 2103970"/>
              <a:gd name="connsiteY4" fmla="*/ 279272 h 2736752"/>
              <a:gd name="connsiteX5" fmla="*/ 1589620 w 2103970"/>
              <a:gd name="connsiteY5" fmla="*/ 1460372 h 2736752"/>
              <a:gd name="connsiteX6" fmla="*/ 2103970 w 2103970"/>
              <a:gd name="connsiteY6" fmla="*/ 2108072 h 2736752"/>
              <a:gd name="connsiteX7" fmla="*/ 1551520 w 2103970"/>
              <a:gd name="connsiteY7" fmla="*/ 2736722 h 273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3970" h="2736752">
                <a:moveTo>
                  <a:pt x="1551520" y="2736722"/>
                </a:moveTo>
                <a:cubicBezTo>
                  <a:pt x="1303870" y="2739897"/>
                  <a:pt x="875245" y="2492247"/>
                  <a:pt x="618070" y="2127122"/>
                </a:cubicBezTo>
                <a:cubicBezTo>
                  <a:pt x="360895" y="1761997"/>
                  <a:pt x="59270" y="898397"/>
                  <a:pt x="8470" y="545972"/>
                </a:cubicBezTo>
                <a:cubicBezTo>
                  <a:pt x="-42330" y="193547"/>
                  <a:pt x="144995" y="57022"/>
                  <a:pt x="313270" y="12572"/>
                </a:cubicBezTo>
                <a:cubicBezTo>
                  <a:pt x="481545" y="-31878"/>
                  <a:pt x="805395" y="37972"/>
                  <a:pt x="1018120" y="279272"/>
                </a:cubicBezTo>
                <a:cubicBezTo>
                  <a:pt x="1230845" y="520572"/>
                  <a:pt x="1408645" y="1155572"/>
                  <a:pt x="1589620" y="1460372"/>
                </a:cubicBezTo>
                <a:cubicBezTo>
                  <a:pt x="1770595" y="1765172"/>
                  <a:pt x="2103970" y="1892172"/>
                  <a:pt x="2103970" y="2108072"/>
                </a:cubicBezTo>
                <a:cubicBezTo>
                  <a:pt x="2103970" y="2323972"/>
                  <a:pt x="1799170" y="2733547"/>
                  <a:pt x="1551520" y="2736722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05172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5710672" y="2740321"/>
            <a:ext cx="413913" cy="41391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3166260" y="3471079"/>
            <a:ext cx="413913" cy="413913"/>
          </a:xfrm>
          <a:prstGeom prst="ellipse">
            <a:avLst/>
          </a:prstGeom>
          <a:solidFill>
            <a:srgbClr val="B5A6C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27024" y="738578"/>
            <a:ext cx="413913" cy="413913"/>
          </a:xfrm>
          <a:prstGeom prst="ellipse">
            <a:avLst/>
          </a:prstGeom>
          <a:solidFill>
            <a:srgbClr val="B3FF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BCB4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6988206" y="3911932"/>
            <a:ext cx="413913" cy="413913"/>
          </a:xfrm>
          <a:prstGeom prst="ellipse">
            <a:avLst/>
          </a:prstGeom>
          <a:solidFill>
            <a:srgbClr val="FFD4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38781" y="532979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4778956" y="945535"/>
            <a:ext cx="413913" cy="413913"/>
          </a:xfrm>
          <a:prstGeom prst="ellipse">
            <a:avLst/>
          </a:prstGeom>
          <a:solidFill>
            <a:srgbClr val="FFA7E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573509" y="1749305"/>
            <a:ext cx="413913" cy="413913"/>
          </a:xfrm>
          <a:prstGeom prst="ellipse">
            <a:avLst/>
          </a:prstGeom>
          <a:solidFill>
            <a:srgbClr val="8FE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3580173" y="2075532"/>
            <a:ext cx="413913" cy="413913"/>
          </a:xfrm>
          <a:prstGeom prst="ellipse">
            <a:avLst/>
          </a:prstGeom>
          <a:solidFill>
            <a:srgbClr val="E6A98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85135E6-AAF1-441D-B272-A99817BCCB40}"/>
              </a:ext>
            </a:extLst>
          </p:cNvPr>
          <p:cNvSpPr/>
          <p:nvPr/>
        </p:nvSpPr>
        <p:spPr>
          <a:xfrm>
            <a:off x="840980" y="3025920"/>
            <a:ext cx="4169196" cy="3201899"/>
          </a:xfrm>
          <a:custGeom>
            <a:avLst/>
            <a:gdLst>
              <a:gd name="connsiteX0" fmla="*/ 1673620 w 4169196"/>
              <a:gd name="connsiteY0" fmla="*/ 2031855 h 3201899"/>
              <a:gd name="connsiteX1" fmla="*/ 92470 w 4169196"/>
              <a:gd name="connsiteY1" fmla="*/ 1365105 h 3201899"/>
              <a:gd name="connsiteX2" fmla="*/ 454420 w 4169196"/>
              <a:gd name="connsiteY2" fmla="*/ 469755 h 3201899"/>
              <a:gd name="connsiteX3" fmla="*/ 2664220 w 4169196"/>
              <a:gd name="connsiteY3" fmla="*/ 31605 h 3201899"/>
              <a:gd name="connsiteX4" fmla="*/ 3635770 w 4169196"/>
              <a:gd name="connsiteY4" fmla="*/ 1307955 h 3201899"/>
              <a:gd name="connsiteX5" fmla="*/ 4169170 w 4169196"/>
              <a:gd name="connsiteY5" fmla="*/ 2470005 h 3201899"/>
              <a:gd name="connsiteX6" fmla="*/ 3616720 w 4169196"/>
              <a:gd name="connsiteY6" fmla="*/ 3193905 h 3201899"/>
              <a:gd name="connsiteX7" fmla="*/ 1673620 w 4169196"/>
              <a:gd name="connsiteY7" fmla="*/ 2031855 h 320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9196" h="3201899">
                <a:moveTo>
                  <a:pt x="1673620" y="2031855"/>
                </a:moveTo>
                <a:cubicBezTo>
                  <a:pt x="1086245" y="1727055"/>
                  <a:pt x="295670" y="1625455"/>
                  <a:pt x="92470" y="1365105"/>
                </a:cubicBezTo>
                <a:cubicBezTo>
                  <a:pt x="-110730" y="1104755"/>
                  <a:pt x="25795" y="692005"/>
                  <a:pt x="454420" y="469755"/>
                </a:cubicBezTo>
                <a:cubicBezTo>
                  <a:pt x="883045" y="247505"/>
                  <a:pt x="2133995" y="-108095"/>
                  <a:pt x="2664220" y="31605"/>
                </a:cubicBezTo>
                <a:cubicBezTo>
                  <a:pt x="3194445" y="171305"/>
                  <a:pt x="3384945" y="901555"/>
                  <a:pt x="3635770" y="1307955"/>
                </a:cubicBezTo>
                <a:cubicBezTo>
                  <a:pt x="3886595" y="1714355"/>
                  <a:pt x="4172345" y="2155680"/>
                  <a:pt x="4169170" y="2470005"/>
                </a:cubicBezTo>
                <a:cubicBezTo>
                  <a:pt x="4165995" y="2784330"/>
                  <a:pt x="4035820" y="3270105"/>
                  <a:pt x="3616720" y="3193905"/>
                </a:cubicBezTo>
                <a:cubicBezTo>
                  <a:pt x="3197620" y="3117705"/>
                  <a:pt x="2260995" y="2336655"/>
                  <a:pt x="1673620" y="2031855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86E407DC-5D80-4506-87A7-024523A9E814}"/>
              </a:ext>
            </a:extLst>
          </p:cNvPr>
          <p:cNvSpPr/>
          <p:nvPr/>
        </p:nvSpPr>
        <p:spPr>
          <a:xfrm>
            <a:off x="929859" y="363273"/>
            <a:ext cx="4770653" cy="2366591"/>
          </a:xfrm>
          <a:custGeom>
            <a:avLst/>
            <a:gdLst>
              <a:gd name="connsiteX0" fmla="*/ 1527591 w 4770653"/>
              <a:gd name="connsiteY0" fmla="*/ 2065602 h 2366591"/>
              <a:gd name="connsiteX1" fmla="*/ 403641 w 4770653"/>
              <a:gd name="connsiteY1" fmla="*/ 2065602 h 2366591"/>
              <a:gd name="connsiteX2" fmla="*/ 79791 w 4770653"/>
              <a:gd name="connsiteY2" fmla="*/ 1360752 h 2366591"/>
              <a:gd name="connsiteX3" fmla="*/ 1775241 w 4770653"/>
              <a:gd name="connsiteY3" fmla="*/ 84402 h 2366591"/>
              <a:gd name="connsiteX4" fmla="*/ 3527841 w 4770653"/>
              <a:gd name="connsiteY4" fmla="*/ 160602 h 2366591"/>
              <a:gd name="connsiteX5" fmla="*/ 4766091 w 4770653"/>
              <a:gd name="connsiteY5" fmla="*/ 484452 h 2366591"/>
              <a:gd name="connsiteX6" fmla="*/ 3927891 w 4770653"/>
              <a:gd name="connsiteY6" fmla="*/ 1532202 h 2366591"/>
              <a:gd name="connsiteX7" fmla="*/ 3432591 w 4770653"/>
              <a:gd name="connsiteY7" fmla="*/ 2351352 h 2366591"/>
              <a:gd name="connsiteX8" fmla="*/ 1527591 w 4770653"/>
              <a:gd name="connsiteY8" fmla="*/ 2065602 h 23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0653" h="2366591">
                <a:moveTo>
                  <a:pt x="1527591" y="2065602"/>
                </a:moveTo>
                <a:cubicBezTo>
                  <a:pt x="1022766" y="2017977"/>
                  <a:pt x="644941" y="2183077"/>
                  <a:pt x="403641" y="2065602"/>
                </a:cubicBezTo>
                <a:cubicBezTo>
                  <a:pt x="162341" y="1948127"/>
                  <a:pt x="-148809" y="1690952"/>
                  <a:pt x="79791" y="1360752"/>
                </a:cubicBezTo>
                <a:cubicBezTo>
                  <a:pt x="308391" y="1030552"/>
                  <a:pt x="1200566" y="284427"/>
                  <a:pt x="1775241" y="84402"/>
                </a:cubicBezTo>
                <a:cubicBezTo>
                  <a:pt x="2349916" y="-115623"/>
                  <a:pt x="3029366" y="93927"/>
                  <a:pt x="3527841" y="160602"/>
                </a:cubicBezTo>
                <a:cubicBezTo>
                  <a:pt x="4026316" y="227277"/>
                  <a:pt x="4699416" y="255852"/>
                  <a:pt x="4766091" y="484452"/>
                </a:cubicBezTo>
                <a:cubicBezTo>
                  <a:pt x="4832766" y="713052"/>
                  <a:pt x="4150141" y="1221052"/>
                  <a:pt x="3927891" y="1532202"/>
                </a:cubicBezTo>
                <a:cubicBezTo>
                  <a:pt x="3705641" y="1843352"/>
                  <a:pt x="3835816" y="2262452"/>
                  <a:pt x="3432591" y="2351352"/>
                </a:cubicBezTo>
                <a:cubicBezTo>
                  <a:pt x="3029366" y="2440252"/>
                  <a:pt x="2032416" y="2113227"/>
                  <a:pt x="1527591" y="2065602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F030724A-5D4E-4BD3-BF7C-0111F33340B4}"/>
              </a:ext>
            </a:extLst>
          </p:cNvPr>
          <p:cNvSpPr/>
          <p:nvPr/>
        </p:nvSpPr>
        <p:spPr>
          <a:xfrm>
            <a:off x="5310006" y="1303549"/>
            <a:ext cx="3228593" cy="3461513"/>
          </a:xfrm>
          <a:custGeom>
            <a:avLst/>
            <a:gdLst>
              <a:gd name="connsiteX0" fmla="*/ 1014594 w 3228593"/>
              <a:gd name="connsiteY0" fmla="*/ 2687426 h 3461513"/>
              <a:gd name="connsiteX1" fmla="*/ 43044 w 3228593"/>
              <a:gd name="connsiteY1" fmla="*/ 1944476 h 3461513"/>
              <a:gd name="connsiteX2" fmla="*/ 385944 w 3228593"/>
              <a:gd name="connsiteY2" fmla="*/ 896726 h 3461513"/>
              <a:gd name="connsiteX3" fmla="*/ 2271894 w 3228593"/>
              <a:gd name="connsiteY3" fmla="*/ 1376 h 3461513"/>
              <a:gd name="connsiteX4" fmla="*/ 3224394 w 3228593"/>
              <a:gd name="connsiteY4" fmla="*/ 725276 h 3461513"/>
              <a:gd name="connsiteX5" fmla="*/ 2614794 w 3228593"/>
              <a:gd name="connsiteY5" fmla="*/ 1982576 h 3461513"/>
              <a:gd name="connsiteX6" fmla="*/ 2481444 w 3228593"/>
              <a:gd name="connsiteY6" fmla="*/ 3297026 h 3461513"/>
              <a:gd name="connsiteX7" fmla="*/ 1643244 w 3228593"/>
              <a:gd name="connsiteY7" fmla="*/ 3373226 h 3461513"/>
              <a:gd name="connsiteX8" fmla="*/ 1014594 w 3228593"/>
              <a:gd name="connsiteY8" fmla="*/ 2687426 h 346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8593" h="3461513">
                <a:moveTo>
                  <a:pt x="1014594" y="2687426"/>
                </a:moveTo>
                <a:cubicBezTo>
                  <a:pt x="747894" y="2449301"/>
                  <a:pt x="147819" y="2242926"/>
                  <a:pt x="43044" y="1944476"/>
                </a:cubicBezTo>
                <a:cubicBezTo>
                  <a:pt x="-61731" y="1646026"/>
                  <a:pt x="14469" y="1220576"/>
                  <a:pt x="385944" y="896726"/>
                </a:cubicBezTo>
                <a:cubicBezTo>
                  <a:pt x="757419" y="572876"/>
                  <a:pt x="1798819" y="29951"/>
                  <a:pt x="2271894" y="1376"/>
                </a:cubicBezTo>
                <a:cubicBezTo>
                  <a:pt x="2744969" y="-27199"/>
                  <a:pt x="3167244" y="395076"/>
                  <a:pt x="3224394" y="725276"/>
                </a:cubicBezTo>
                <a:cubicBezTo>
                  <a:pt x="3281544" y="1055476"/>
                  <a:pt x="2738619" y="1553951"/>
                  <a:pt x="2614794" y="1982576"/>
                </a:cubicBezTo>
                <a:cubicBezTo>
                  <a:pt x="2490969" y="2411201"/>
                  <a:pt x="2643369" y="3065251"/>
                  <a:pt x="2481444" y="3297026"/>
                </a:cubicBezTo>
                <a:cubicBezTo>
                  <a:pt x="2319519" y="3528801"/>
                  <a:pt x="1894069" y="3478001"/>
                  <a:pt x="1643244" y="3373226"/>
                </a:cubicBezTo>
                <a:cubicBezTo>
                  <a:pt x="1392419" y="3268451"/>
                  <a:pt x="1281294" y="2925551"/>
                  <a:pt x="1014594" y="2687426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D7629379-6E74-4161-BEE1-8C37B7E06886}"/>
              </a:ext>
            </a:extLst>
          </p:cNvPr>
          <p:cNvSpPr/>
          <p:nvPr/>
        </p:nvSpPr>
        <p:spPr>
          <a:xfrm>
            <a:off x="2184805" y="440480"/>
            <a:ext cx="2138349" cy="3828455"/>
          </a:xfrm>
          <a:custGeom>
            <a:avLst/>
            <a:gdLst>
              <a:gd name="connsiteX0" fmla="*/ 1015595 w 2138349"/>
              <a:gd name="connsiteY0" fmla="*/ 3702895 h 3828455"/>
              <a:gd name="connsiteX1" fmla="*/ 672695 w 2138349"/>
              <a:gd name="connsiteY1" fmla="*/ 3379045 h 3828455"/>
              <a:gd name="connsiteX2" fmla="*/ 1148945 w 2138349"/>
              <a:gd name="connsiteY2" fmla="*/ 1912195 h 3828455"/>
              <a:gd name="connsiteX3" fmla="*/ 215495 w 2138349"/>
              <a:gd name="connsiteY3" fmla="*/ 997795 h 3828455"/>
              <a:gd name="connsiteX4" fmla="*/ 44045 w 2138349"/>
              <a:gd name="connsiteY4" fmla="*/ 273895 h 3828455"/>
              <a:gd name="connsiteX5" fmla="*/ 844145 w 2138349"/>
              <a:gd name="connsiteY5" fmla="*/ 83395 h 3828455"/>
              <a:gd name="connsiteX6" fmla="*/ 2082395 w 2138349"/>
              <a:gd name="connsiteY6" fmla="*/ 1569295 h 3828455"/>
              <a:gd name="connsiteX7" fmla="*/ 1872845 w 2138349"/>
              <a:gd name="connsiteY7" fmla="*/ 2959945 h 3828455"/>
              <a:gd name="connsiteX8" fmla="*/ 1396595 w 2138349"/>
              <a:gd name="connsiteY8" fmla="*/ 3779095 h 3828455"/>
              <a:gd name="connsiteX9" fmla="*/ 1015595 w 2138349"/>
              <a:gd name="connsiteY9" fmla="*/ 3702895 h 382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8349" h="3828455">
                <a:moveTo>
                  <a:pt x="1015595" y="3702895"/>
                </a:moveTo>
                <a:cubicBezTo>
                  <a:pt x="894945" y="3636220"/>
                  <a:pt x="650470" y="3677495"/>
                  <a:pt x="672695" y="3379045"/>
                </a:cubicBezTo>
                <a:cubicBezTo>
                  <a:pt x="694920" y="3080595"/>
                  <a:pt x="1225145" y="2309070"/>
                  <a:pt x="1148945" y="1912195"/>
                </a:cubicBezTo>
                <a:cubicBezTo>
                  <a:pt x="1072745" y="1515320"/>
                  <a:pt x="399645" y="1270845"/>
                  <a:pt x="215495" y="997795"/>
                </a:cubicBezTo>
                <a:cubicBezTo>
                  <a:pt x="31345" y="724745"/>
                  <a:pt x="-60730" y="426295"/>
                  <a:pt x="44045" y="273895"/>
                </a:cubicBezTo>
                <a:cubicBezTo>
                  <a:pt x="148820" y="121495"/>
                  <a:pt x="504420" y="-132505"/>
                  <a:pt x="844145" y="83395"/>
                </a:cubicBezTo>
                <a:cubicBezTo>
                  <a:pt x="1183870" y="299295"/>
                  <a:pt x="1910945" y="1089870"/>
                  <a:pt x="2082395" y="1569295"/>
                </a:cubicBezTo>
                <a:cubicBezTo>
                  <a:pt x="2253845" y="2048720"/>
                  <a:pt x="1987145" y="2591645"/>
                  <a:pt x="1872845" y="2959945"/>
                </a:cubicBezTo>
                <a:cubicBezTo>
                  <a:pt x="1758545" y="3328245"/>
                  <a:pt x="1542645" y="3658445"/>
                  <a:pt x="1396595" y="3779095"/>
                </a:cubicBezTo>
                <a:cubicBezTo>
                  <a:pt x="1250545" y="3899745"/>
                  <a:pt x="1136245" y="3769570"/>
                  <a:pt x="1015595" y="3702895"/>
                </a:cubicBezTo>
                <a:close/>
              </a:path>
            </a:pathLst>
          </a:custGeom>
          <a:noFill/>
          <a:ln w="38100">
            <a:solidFill>
              <a:srgbClr val="FF53D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AD6E7E85-63F3-4D77-B498-641249358EA5}"/>
              </a:ext>
            </a:extLst>
          </p:cNvPr>
          <p:cNvSpPr/>
          <p:nvPr/>
        </p:nvSpPr>
        <p:spPr>
          <a:xfrm>
            <a:off x="4439705" y="654178"/>
            <a:ext cx="2103970" cy="2736752"/>
          </a:xfrm>
          <a:custGeom>
            <a:avLst/>
            <a:gdLst>
              <a:gd name="connsiteX0" fmla="*/ 1551520 w 2103970"/>
              <a:gd name="connsiteY0" fmla="*/ 2736722 h 2736752"/>
              <a:gd name="connsiteX1" fmla="*/ 618070 w 2103970"/>
              <a:gd name="connsiteY1" fmla="*/ 2127122 h 2736752"/>
              <a:gd name="connsiteX2" fmla="*/ 8470 w 2103970"/>
              <a:gd name="connsiteY2" fmla="*/ 545972 h 2736752"/>
              <a:gd name="connsiteX3" fmla="*/ 313270 w 2103970"/>
              <a:gd name="connsiteY3" fmla="*/ 12572 h 2736752"/>
              <a:gd name="connsiteX4" fmla="*/ 1018120 w 2103970"/>
              <a:gd name="connsiteY4" fmla="*/ 279272 h 2736752"/>
              <a:gd name="connsiteX5" fmla="*/ 1589620 w 2103970"/>
              <a:gd name="connsiteY5" fmla="*/ 1460372 h 2736752"/>
              <a:gd name="connsiteX6" fmla="*/ 2103970 w 2103970"/>
              <a:gd name="connsiteY6" fmla="*/ 2108072 h 2736752"/>
              <a:gd name="connsiteX7" fmla="*/ 1551520 w 2103970"/>
              <a:gd name="connsiteY7" fmla="*/ 2736722 h 273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03970" h="2736752">
                <a:moveTo>
                  <a:pt x="1551520" y="2736722"/>
                </a:moveTo>
                <a:cubicBezTo>
                  <a:pt x="1303870" y="2739897"/>
                  <a:pt x="875245" y="2492247"/>
                  <a:pt x="618070" y="2127122"/>
                </a:cubicBezTo>
                <a:cubicBezTo>
                  <a:pt x="360895" y="1761997"/>
                  <a:pt x="59270" y="898397"/>
                  <a:pt x="8470" y="545972"/>
                </a:cubicBezTo>
                <a:cubicBezTo>
                  <a:pt x="-42330" y="193547"/>
                  <a:pt x="144995" y="57022"/>
                  <a:pt x="313270" y="12572"/>
                </a:cubicBezTo>
                <a:cubicBezTo>
                  <a:pt x="481545" y="-31878"/>
                  <a:pt x="805395" y="37972"/>
                  <a:pt x="1018120" y="279272"/>
                </a:cubicBezTo>
                <a:cubicBezTo>
                  <a:pt x="1230845" y="520572"/>
                  <a:pt x="1408645" y="1155572"/>
                  <a:pt x="1589620" y="1460372"/>
                </a:cubicBezTo>
                <a:cubicBezTo>
                  <a:pt x="1770595" y="1765172"/>
                  <a:pt x="2103970" y="1892172"/>
                  <a:pt x="2103970" y="2108072"/>
                </a:cubicBezTo>
                <a:cubicBezTo>
                  <a:pt x="2103970" y="2323972"/>
                  <a:pt x="1799170" y="2733547"/>
                  <a:pt x="1551520" y="2736722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FB144F-CBB3-4825-BA06-CEA3BCCACEF8}"/>
              </a:ext>
            </a:extLst>
          </p:cNvPr>
          <p:cNvSpPr/>
          <p:nvPr/>
        </p:nvSpPr>
        <p:spPr>
          <a:xfrm>
            <a:off x="3781331" y="3581083"/>
            <a:ext cx="4010410" cy="2460460"/>
          </a:xfrm>
          <a:custGeom>
            <a:avLst/>
            <a:gdLst>
              <a:gd name="connsiteX0" fmla="*/ 1752694 w 4010410"/>
              <a:gd name="connsiteY0" fmla="*/ 1105217 h 2460460"/>
              <a:gd name="connsiteX1" fmla="*/ 2895694 w 4010410"/>
              <a:gd name="connsiteY1" fmla="*/ 267017 h 2460460"/>
              <a:gd name="connsiteX2" fmla="*/ 3429094 w 4010410"/>
              <a:gd name="connsiteY2" fmla="*/ 317 h 2460460"/>
              <a:gd name="connsiteX3" fmla="*/ 3943444 w 4010410"/>
              <a:gd name="connsiteY3" fmla="*/ 305117 h 2460460"/>
              <a:gd name="connsiteX4" fmla="*/ 3829144 w 4010410"/>
              <a:gd name="connsiteY4" fmla="*/ 914717 h 2460460"/>
              <a:gd name="connsiteX5" fmla="*/ 2362294 w 4010410"/>
              <a:gd name="connsiteY5" fmla="*/ 1543367 h 2460460"/>
              <a:gd name="connsiteX6" fmla="*/ 1238344 w 4010410"/>
              <a:gd name="connsiteY6" fmla="*/ 2172017 h 2460460"/>
              <a:gd name="connsiteX7" fmla="*/ 514444 w 4010410"/>
              <a:gd name="connsiteY7" fmla="*/ 2457767 h 2460460"/>
              <a:gd name="connsiteX8" fmla="*/ 94 w 4010410"/>
              <a:gd name="connsiteY8" fmla="*/ 2019617 h 2460460"/>
              <a:gd name="connsiteX9" fmla="*/ 552544 w 4010410"/>
              <a:gd name="connsiteY9" fmla="*/ 1429067 h 2460460"/>
              <a:gd name="connsiteX10" fmla="*/ 1752694 w 4010410"/>
              <a:gd name="connsiteY10" fmla="*/ 1105217 h 246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0410" h="2460460">
                <a:moveTo>
                  <a:pt x="1752694" y="1105217"/>
                </a:moveTo>
                <a:cubicBezTo>
                  <a:pt x="2143219" y="911542"/>
                  <a:pt x="2616294" y="451167"/>
                  <a:pt x="2895694" y="267017"/>
                </a:cubicBezTo>
                <a:cubicBezTo>
                  <a:pt x="3175094" y="82867"/>
                  <a:pt x="3254469" y="-6033"/>
                  <a:pt x="3429094" y="317"/>
                </a:cubicBezTo>
                <a:cubicBezTo>
                  <a:pt x="3603719" y="6667"/>
                  <a:pt x="3876769" y="152717"/>
                  <a:pt x="3943444" y="305117"/>
                </a:cubicBezTo>
                <a:cubicBezTo>
                  <a:pt x="4010119" y="457517"/>
                  <a:pt x="4092669" y="708342"/>
                  <a:pt x="3829144" y="914717"/>
                </a:cubicBezTo>
                <a:cubicBezTo>
                  <a:pt x="3565619" y="1121092"/>
                  <a:pt x="2794094" y="1333817"/>
                  <a:pt x="2362294" y="1543367"/>
                </a:cubicBezTo>
                <a:cubicBezTo>
                  <a:pt x="1930494" y="1752917"/>
                  <a:pt x="1546319" y="2019617"/>
                  <a:pt x="1238344" y="2172017"/>
                </a:cubicBezTo>
                <a:cubicBezTo>
                  <a:pt x="930369" y="2324417"/>
                  <a:pt x="720819" y="2483167"/>
                  <a:pt x="514444" y="2457767"/>
                </a:cubicBezTo>
                <a:cubicBezTo>
                  <a:pt x="308069" y="2432367"/>
                  <a:pt x="-6256" y="2191067"/>
                  <a:pt x="94" y="2019617"/>
                </a:cubicBezTo>
                <a:cubicBezTo>
                  <a:pt x="6444" y="1848167"/>
                  <a:pt x="257269" y="1581467"/>
                  <a:pt x="552544" y="1429067"/>
                </a:cubicBezTo>
                <a:cubicBezTo>
                  <a:pt x="847819" y="1276667"/>
                  <a:pt x="1362169" y="1298892"/>
                  <a:pt x="1752694" y="1105217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334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3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GROUPS OF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WE’S </a:t>
            </a: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ON TOP OF THE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ME’S</a:t>
            </a:r>
          </a:p>
        </p:txBody>
      </p:sp>
    </p:spTree>
    <p:extLst>
      <p:ext uri="{BB962C8B-B14F-4D97-AF65-F5344CB8AC3E}">
        <p14:creationId xmlns:p14="http://schemas.microsoft.com/office/powerpoint/2010/main" val="167770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GROUP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IDENTITY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AS WELL AS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INDIVIDUAL IDENTITY</a:t>
            </a:r>
          </a:p>
        </p:txBody>
      </p:sp>
    </p:spTree>
    <p:extLst>
      <p:ext uri="{BB962C8B-B14F-4D97-AF65-F5344CB8AC3E}">
        <p14:creationId xmlns:p14="http://schemas.microsoft.com/office/powerpoint/2010/main" val="28512635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09.11.2022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637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GROUP </a:t>
            </a:r>
            <a:b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PSYCHOLOGY </a:t>
            </a:r>
            <a:b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</a:br>
            <a:r>
              <a:rPr lang="nb-NO" sz="7200" dirty="0">
                <a:solidFill>
                  <a:schemeClr val="bg1"/>
                </a:solidFill>
                <a:latin typeface="Montserrat Black" panose="00000A00000000000000" pitchFamily="2" charset="0"/>
                <a:cs typeface="Montserrat Black"/>
              </a:rPr>
              <a:t>AS WELL AS </a:t>
            </a:r>
            <a:r>
              <a:rPr lang="nb-NO" sz="7200" dirty="0">
                <a:solidFill>
                  <a:srgbClr val="3DFF06"/>
                </a:solidFill>
                <a:latin typeface="Montserrat Black" panose="00000A00000000000000" pitchFamily="2" charset="0"/>
                <a:cs typeface="Montserrat Black"/>
              </a:rPr>
              <a:t>INDIVIDUAL PSYCHOLOGY</a:t>
            </a:r>
          </a:p>
        </p:txBody>
      </p:sp>
    </p:spTree>
    <p:extLst>
      <p:ext uri="{BB962C8B-B14F-4D97-AF65-F5344CB8AC3E}">
        <p14:creationId xmlns:p14="http://schemas.microsoft.com/office/powerpoint/2010/main" val="1498933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24733</TotalTime>
  <Words>6273</Words>
  <Application>Microsoft Macintosh PowerPoint</Application>
  <PresentationFormat>On-screen Show (4:3)</PresentationFormat>
  <Paragraphs>946</Paragraphs>
  <Slides>191</Slides>
  <Notes>191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6" baseType="lpstr">
      <vt:lpstr>Arial</vt:lpstr>
      <vt:lpstr>Bebas Neue</vt:lpstr>
      <vt:lpstr>Calibri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3138</cp:revision>
  <dcterms:created xsi:type="dcterms:W3CDTF">2018-06-05T15:34:19Z</dcterms:created>
  <dcterms:modified xsi:type="dcterms:W3CDTF">2022-11-09T12:15:34Z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491420-1ae2-4120-89e6-e6f668f067e2_Enabled">
    <vt:lpwstr>true</vt:lpwstr>
  </property>
  <property fmtid="{D5CDD505-2E9C-101B-9397-08002B2CF9AE}" pid="3" name="MSIP_Label_d3491420-1ae2-4120-89e6-e6f668f067e2_SetDate">
    <vt:lpwstr>2022-08-31T10:39:41Z</vt:lpwstr>
  </property>
  <property fmtid="{D5CDD505-2E9C-101B-9397-08002B2CF9AE}" pid="4" name="MSIP_Label_d3491420-1ae2-4120-89e6-e6f668f067e2_Method">
    <vt:lpwstr>Standard</vt:lpwstr>
  </property>
  <property fmtid="{D5CDD505-2E9C-101B-9397-08002B2CF9AE}" pid="5" name="MSIP_Label_d3491420-1ae2-4120-89e6-e6f668f067e2_Name">
    <vt:lpwstr>d3491420-1ae2-4120-89e6-e6f668f067e2</vt:lpwstr>
  </property>
  <property fmtid="{D5CDD505-2E9C-101B-9397-08002B2CF9AE}" pid="6" name="MSIP_Label_d3491420-1ae2-4120-89e6-e6f668f067e2_SiteId">
    <vt:lpwstr>62366534-1ec3-4962-8869-9b5535279d0b</vt:lpwstr>
  </property>
  <property fmtid="{D5CDD505-2E9C-101B-9397-08002B2CF9AE}" pid="7" name="MSIP_Label_d3491420-1ae2-4120-89e6-e6f668f067e2_ActionId">
    <vt:lpwstr>6baa5988-c799-4567-9cb7-b7ed5daf1f71</vt:lpwstr>
  </property>
  <property fmtid="{D5CDD505-2E9C-101B-9397-08002B2CF9AE}" pid="8" name="MSIP_Label_d3491420-1ae2-4120-89e6-e6f668f067e2_ContentBits">
    <vt:lpwstr>0</vt:lpwstr>
  </property>
</Properties>
</file>